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72" r:id="rId2"/>
    <p:sldId id="258" r:id="rId3"/>
    <p:sldId id="322" r:id="rId4"/>
    <p:sldId id="267" r:id="rId5"/>
    <p:sldId id="268" r:id="rId6"/>
    <p:sldId id="269" r:id="rId7"/>
    <p:sldId id="270" r:id="rId8"/>
    <p:sldId id="271" r:id="rId9"/>
    <p:sldId id="321" r:id="rId10"/>
    <p:sldId id="275" r:id="rId11"/>
    <p:sldId id="276" r:id="rId12"/>
    <p:sldId id="277" r:id="rId13"/>
    <p:sldId id="279" r:id="rId14"/>
    <p:sldId id="280" r:id="rId15"/>
    <p:sldId id="282" r:id="rId16"/>
    <p:sldId id="285" r:id="rId17"/>
    <p:sldId id="284" r:id="rId18"/>
    <p:sldId id="288" r:id="rId19"/>
    <p:sldId id="290" r:id="rId20"/>
    <p:sldId id="323" r:id="rId21"/>
    <p:sldId id="324" r:id="rId22"/>
    <p:sldId id="325" r:id="rId23"/>
    <p:sldId id="287" r:id="rId24"/>
    <p:sldId id="289" r:id="rId2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0A873-51CF-4FBF-8971-E7DB486130DD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pPr rtl="1"/>
          <a:endParaRPr lang="ar-SA"/>
        </a:p>
      </dgm:t>
    </dgm:pt>
    <dgm:pt modelId="{1B9B914B-D6EC-4D7D-875D-33FD768A0FB2}">
      <dgm:prSet phldrT="[Text]" custT="1"/>
      <dgm:spPr/>
      <dgm:t>
        <a:bodyPr/>
        <a:lstStyle/>
        <a:p>
          <a:pPr rtl="1"/>
          <a:r>
            <a:rPr lang="en-US" sz="1600" b="1" baseline="0" dirty="0" smtClean="0">
              <a:solidFill>
                <a:schemeClr val="tx1"/>
              </a:solidFill>
            </a:rPr>
            <a:t>Chronic otitis medi</a:t>
          </a:r>
          <a:r>
            <a:rPr lang="en-US" sz="1600" b="1" baseline="0" dirty="0" smtClean="0">
              <a:solidFill>
                <a:schemeClr val="accent2"/>
              </a:solidFill>
            </a:rPr>
            <a:t>a</a:t>
          </a:r>
          <a:endParaRPr lang="ar-SA" sz="1600" b="1" baseline="0" dirty="0">
            <a:solidFill>
              <a:schemeClr val="accent2"/>
            </a:solidFill>
          </a:endParaRPr>
        </a:p>
      </dgm:t>
    </dgm:pt>
    <dgm:pt modelId="{0279303B-B7DE-464E-BB58-E2905A4CF8D6}" type="parTrans" cxnId="{D36C6536-BF34-4E6F-B004-7ECDBCA5A0A5}">
      <dgm:prSet/>
      <dgm:spPr/>
      <dgm:t>
        <a:bodyPr/>
        <a:lstStyle/>
        <a:p>
          <a:pPr rtl="1"/>
          <a:endParaRPr lang="ar-SA"/>
        </a:p>
      </dgm:t>
    </dgm:pt>
    <dgm:pt modelId="{FBB4AA2E-6E11-4AC7-854D-027424EDDA54}" type="sibTrans" cxnId="{D36C6536-BF34-4E6F-B004-7ECDBCA5A0A5}">
      <dgm:prSet/>
      <dgm:spPr/>
      <dgm:t>
        <a:bodyPr/>
        <a:lstStyle/>
        <a:p>
          <a:pPr rtl="1"/>
          <a:endParaRPr lang="ar-SA"/>
        </a:p>
      </dgm:t>
    </dgm:pt>
    <dgm:pt modelId="{BAD0B2CC-1377-4A21-B94E-561541E163A8}">
      <dgm:prSet phldrT="[Text]" custT="1"/>
      <dgm:spPr/>
      <dgm:t>
        <a:bodyPr/>
        <a:lstStyle/>
        <a:p>
          <a:pPr rtl="1"/>
          <a:r>
            <a:rPr lang="en-US" sz="1600" b="1" baseline="0" dirty="0" err="1" smtClean="0">
              <a:solidFill>
                <a:schemeClr val="tx1"/>
              </a:solidFill>
            </a:rPr>
            <a:t>Suppurative</a:t>
          </a:r>
          <a:endParaRPr lang="en-US" sz="1600" b="1" baseline="0" dirty="0" smtClean="0">
            <a:solidFill>
              <a:schemeClr val="tx1"/>
            </a:solidFill>
          </a:endParaRPr>
        </a:p>
        <a:p>
          <a:pPr rtl="1"/>
          <a:r>
            <a:rPr lang="en-US" sz="1600" b="1" baseline="0" dirty="0" smtClean="0">
              <a:solidFill>
                <a:schemeClr val="tx1"/>
              </a:solidFill>
            </a:rPr>
            <a:t>(+ perforation)</a:t>
          </a:r>
          <a:endParaRPr lang="ar-SA" sz="1600" b="1" baseline="0" dirty="0">
            <a:solidFill>
              <a:schemeClr val="tx1"/>
            </a:solidFill>
          </a:endParaRPr>
        </a:p>
      </dgm:t>
    </dgm:pt>
    <dgm:pt modelId="{4EDC7485-49DD-4630-85D5-0976A71D6394}" type="parTrans" cxnId="{CA03A35B-13ED-4433-AD2D-3E6C40084743}">
      <dgm:prSet/>
      <dgm:spPr/>
      <dgm:t>
        <a:bodyPr/>
        <a:lstStyle/>
        <a:p>
          <a:pPr rtl="1"/>
          <a:endParaRPr lang="ar-SA" baseline="0">
            <a:solidFill>
              <a:schemeClr val="accent2"/>
            </a:solidFill>
          </a:endParaRPr>
        </a:p>
      </dgm:t>
    </dgm:pt>
    <dgm:pt modelId="{58FCEF50-4B2A-4BF0-B604-14BC76314C07}" type="sibTrans" cxnId="{CA03A35B-13ED-4433-AD2D-3E6C40084743}">
      <dgm:prSet/>
      <dgm:spPr/>
      <dgm:t>
        <a:bodyPr/>
        <a:lstStyle/>
        <a:p>
          <a:pPr rtl="1"/>
          <a:endParaRPr lang="ar-SA"/>
        </a:p>
      </dgm:t>
    </dgm:pt>
    <dgm:pt modelId="{A33D81B7-1424-4828-AD34-6D3D8D777C1C}">
      <dgm:prSet phldrT="[Text]" custT="1"/>
      <dgm:spPr/>
      <dgm:t>
        <a:bodyPr/>
        <a:lstStyle/>
        <a:p>
          <a:pPr rtl="1"/>
          <a:r>
            <a:rPr lang="en-US" sz="1600" b="1" baseline="0" dirty="0" err="1" smtClean="0">
              <a:solidFill>
                <a:schemeClr val="tx1"/>
              </a:solidFill>
            </a:rPr>
            <a:t>Atico-Antral</a:t>
          </a:r>
          <a:r>
            <a:rPr lang="en-US" sz="1600" b="1" baseline="0" dirty="0" smtClean="0">
              <a:solidFill>
                <a:schemeClr val="tx1"/>
              </a:solidFill>
            </a:rPr>
            <a:t> type</a:t>
          </a:r>
        </a:p>
        <a:p>
          <a:pPr rtl="1"/>
          <a:r>
            <a:rPr lang="en-US" sz="1600" b="1" baseline="0" dirty="0" smtClean="0">
              <a:solidFill>
                <a:schemeClr val="tx1"/>
              </a:solidFill>
            </a:rPr>
            <a:t>with </a:t>
          </a:r>
          <a:r>
            <a:rPr lang="en-US" sz="1600" b="1" baseline="0" dirty="0" err="1" smtClean="0">
              <a:solidFill>
                <a:schemeClr val="tx1"/>
              </a:solidFill>
            </a:rPr>
            <a:t>cholestoma</a:t>
          </a:r>
          <a:r>
            <a:rPr lang="en-US" sz="1600" b="1" baseline="0" dirty="0" smtClean="0">
              <a:solidFill>
                <a:schemeClr val="tx1"/>
              </a:solidFill>
            </a:rPr>
            <a:t>)(</a:t>
          </a:r>
        </a:p>
      </dgm:t>
    </dgm:pt>
    <dgm:pt modelId="{E599865A-73F1-4C6A-9D0E-079E776200B9}" type="parTrans" cxnId="{A97EEE50-CB47-4EED-93B1-BCF443F52D8B}">
      <dgm:prSet/>
      <dgm:spPr/>
      <dgm:t>
        <a:bodyPr/>
        <a:lstStyle/>
        <a:p>
          <a:pPr rtl="1"/>
          <a:endParaRPr lang="ar-SA" baseline="0">
            <a:solidFill>
              <a:schemeClr val="accent2"/>
            </a:solidFill>
          </a:endParaRPr>
        </a:p>
      </dgm:t>
    </dgm:pt>
    <dgm:pt modelId="{934DC3F3-0FD3-474B-8688-A6A68CC50604}" type="sibTrans" cxnId="{A97EEE50-CB47-4EED-93B1-BCF443F52D8B}">
      <dgm:prSet/>
      <dgm:spPr/>
      <dgm:t>
        <a:bodyPr/>
        <a:lstStyle/>
        <a:p>
          <a:pPr rtl="1"/>
          <a:endParaRPr lang="ar-SA"/>
        </a:p>
      </dgm:t>
    </dgm:pt>
    <dgm:pt modelId="{E4CA1C43-E9D9-4719-A896-1B4FB1DC634E}">
      <dgm:prSet phldrT="[Text]"/>
      <dgm:spPr/>
      <dgm:t>
        <a:bodyPr/>
        <a:lstStyle/>
        <a:p>
          <a:pPr rtl="0"/>
          <a:r>
            <a:rPr lang="en-US" b="1" baseline="0" dirty="0" err="1" smtClean="0">
              <a:solidFill>
                <a:schemeClr val="tx1"/>
              </a:solidFill>
            </a:rPr>
            <a:t>Tubo</a:t>
          </a:r>
          <a:r>
            <a:rPr lang="en-US" b="1" baseline="0" dirty="0" smtClean="0">
              <a:solidFill>
                <a:schemeClr val="tx1"/>
              </a:solidFill>
            </a:rPr>
            <a:t>-tympanic  type </a:t>
          </a:r>
        </a:p>
        <a:p>
          <a:pPr rtl="0"/>
          <a:r>
            <a:rPr lang="en-US" b="1" baseline="0" dirty="0" smtClean="0">
              <a:solidFill>
                <a:schemeClr val="tx1"/>
              </a:solidFill>
            </a:rPr>
            <a:t>(without </a:t>
          </a:r>
          <a:r>
            <a:rPr lang="en-US" b="1" baseline="0" dirty="0" err="1" smtClean="0">
              <a:solidFill>
                <a:schemeClr val="tx1"/>
              </a:solidFill>
            </a:rPr>
            <a:t>cholestoma</a:t>
          </a:r>
          <a:r>
            <a:rPr lang="en-US" b="1" baseline="0" dirty="0" smtClean="0">
              <a:solidFill>
                <a:schemeClr val="tx1"/>
              </a:solidFill>
            </a:rPr>
            <a:t>)</a:t>
          </a:r>
          <a:endParaRPr lang="ar-SA" b="1" baseline="0" dirty="0">
            <a:solidFill>
              <a:schemeClr val="tx1"/>
            </a:solidFill>
          </a:endParaRPr>
        </a:p>
      </dgm:t>
    </dgm:pt>
    <dgm:pt modelId="{D735B72C-6277-4D8C-9C38-EDB95160926E}" type="parTrans" cxnId="{2B28A70D-5E41-414F-8C60-4F45E2F52005}">
      <dgm:prSet/>
      <dgm:spPr/>
      <dgm:t>
        <a:bodyPr/>
        <a:lstStyle/>
        <a:p>
          <a:pPr rtl="1"/>
          <a:endParaRPr lang="ar-SA" baseline="0">
            <a:solidFill>
              <a:schemeClr val="accent2"/>
            </a:solidFill>
          </a:endParaRPr>
        </a:p>
      </dgm:t>
    </dgm:pt>
    <dgm:pt modelId="{AEAA0785-2E0B-4559-B221-4422F0008353}" type="sibTrans" cxnId="{2B28A70D-5E41-414F-8C60-4F45E2F52005}">
      <dgm:prSet/>
      <dgm:spPr/>
      <dgm:t>
        <a:bodyPr/>
        <a:lstStyle/>
        <a:p>
          <a:pPr rtl="1"/>
          <a:endParaRPr lang="ar-SA"/>
        </a:p>
      </dgm:t>
    </dgm:pt>
    <dgm:pt modelId="{DF1A7CC0-D200-4201-B57F-AB62E01B9D08}">
      <dgm:prSet phldrT="[Text]" custT="1"/>
      <dgm:spPr/>
      <dgm:t>
        <a:bodyPr/>
        <a:lstStyle/>
        <a:p>
          <a:pPr rtl="1"/>
          <a:r>
            <a:rPr lang="en-US" sz="1600" b="1" baseline="0" dirty="0" smtClean="0">
              <a:solidFill>
                <a:schemeClr val="tx1"/>
              </a:solidFill>
            </a:rPr>
            <a:t>Non suppurative</a:t>
          </a:r>
          <a:endParaRPr lang="ar-SA" sz="1600" b="1" baseline="0" dirty="0">
            <a:solidFill>
              <a:schemeClr val="tx1"/>
            </a:solidFill>
          </a:endParaRPr>
        </a:p>
      </dgm:t>
    </dgm:pt>
    <dgm:pt modelId="{5107B6CA-93AC-45E9-A781-0CAF60AE150A}" type="parTrans" cxnId="{BB96209C-B976-4279-A297-694DED151B40}">
      <dgm:prSet/>
      <dgm:spPr/>
      <dgm:t>
        <a:bodyPr/>
        <a:lstStyle/>
        <a:p>
          <a:pPr rtl="1"/>
          <a:endParaRPr lang="ar-SA" baseline="0">
            <a:solidFill>
              <a:schemeClr val="accent2"/>
            </a:solidFill>
          </a:endParaRPr>
        </a:p>
      </dgm:t>
    </dgm:pt>
    <dgm:pt modelId="{7D8322CE-00B7-4DB5-B29E-42804C4A8333}" type="sibTrans" cxnId="{BB96209C-B976-4279-A297-694DED151B40}">
      <dgm:prSet/>
      <dgm:spPr/>
      <dgm:t>
        <a:bodyPr/>
        <a:lstStyle/>
        <a:p>
          <a:pPr rtl="1"/>
          <a:endParaRPr lang="ar-SA"/>
        </a:p>
      </dgm:t>
    </dgm:pt>
    <dgm:pt modelId="{9E93AEA6-DDBA-4E59-A9B4-832F8BE3922B}">
      <dgm:prSet phldrT="[Text]"/>
      <dgm:spPr/>
      <dgm:t>
        <a:bodyPr/>
        <a:lstStyle/>
        <a:p>
          <a:pPr rtl="1"/>
          <a:r>
            <a:rPr lang="en-US" b="1" baseline="0" dirty="0" err="1" smtClean="0">
              <a:solidFill>
                <a:schemeClr val="tx1"/>
              </a:solidFill>
            </a:rPr>
            <a:t>Ottitis</a:t>
          </a:r>
          <a:r>
            <a:rPr lang="en-US" b="1" baseline="0" dirty="0" smtClean="0">
              <a:solidFill>
                <a:schemeClr val="tx1"/>
              </a:solidFill>
            </a:rPr>
            <a:t> media </a:t>
          </a:r>
          <a:r>
            <a:rPr lang="en-US" b="1" baseline="0" dirty="0" err="1" smtClean="0">
              <a:solidFill>
                <a:schemeClr val="tx1"/>
              </a:solidFill>
            </a:rPr>
            <a:t>wth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effsion</a:t>
          </a:r>
          <a:r>
            <a:rPr lang="en-US" b="1" baseline="0" dirty="0" smtClean="0">
              <a:solidFill>
                <a:schemeClr val="tx1"/>
              </a:solidFill>
            </a:rPr>
            <a:t> or </a:t>
          </a:r>
          <a:r>
            <a:rPr lang="en-US" b="1" baseline="0" dirty="0" smtClean="0">
              <a:solidFill>
                <a:schemeClr val="tx1"/>
              </a:solidFill>
            </a:rPr>
            <a:t>serous</a:t>
          </a:r>
          <a:endParaRPr lang="ar-SA" b="1" baseline="0" dirty="0">
            <a:solidFill>
              <a:schemeClr val="tx1"/>
            </a:solidFill>
          </a:endParaRPr>
        </a:p>
      </dgm:t>
    </dgm:pt>
    <dgm:pt modelId="{E43669D1-17AE-4F71-86C1-8569E85286B0}" type="parTrans" cxnId="{BD6C78A0-0D43-45F0-9E40-FDF506F3C14A}">
      <dgm:prSet/>
      <dgm:spPr/>
      <dgm:t>
        <a:bodyPr/>
        <a:lstStyle/>
        <a:p>
          <a:pPr rtl="1"/>
          <a:endParaRPr lang="ar-SA" baseline="0">
            <a:solidFill>
              <a:schemeClr val="accent2"/>
            </a:solidFill>
          </a:endParaRPr>
        </a:p>
      </dgm:t>
    </dgm:pt>
    <dgm:pt modelId="{4D6EF23C-2187-4D84-8328-91EEF070D506}" type="sibTrans" cxnId="{BD6C78A0-0D43-45F0-9E40-FDF506F3C14A}">
      <dgm:prSet/>
      <dgm:spPr/>
      <dgm:t>
        <a:bodyPr/>
        <a:lstStyle/>
        <a:p>
          <a:pPr rtl="1"/>
          <a:endParaRPr lang="ar-SA"/>
        </a:p>
      </dgm:t>
    </dgm:pt>
    <dgm:pt modelId="{79B58A80-5390-4CF4-BB7C-296EEF1034E2}" type="pres">
      <dgm:prSet presAssocID="{6F20A873-51CF-4FBF-8971-E7DB486130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ED29061-1EF5-4CF4-965C-75A103B6A510}" type="pres">
      <dgm:prSet presAssocID="{1B9B914B-D6EC-4D7D-875D-33FD768A0FB2}" presName="hierRoot1" presStyleCnt="0"/>
      <dgm:spPr/>
    </dgm:pt>
    <dgm:pt modelId="{C7AD1649-8004-449A-9589-1EDE6767A4D3}" type="pres">
      <dgm:prSet presAssocID="{1B9B914B-D6EC-4D7D-875D-33FD768A0FB2}" presName="composite" presStyleCnt="0"/>
      <dgm:spPr/>
    </dgm:pt>
    <dgm:pt modelId="{5F6216E9-5BEA-445A-AE7A-E36CFD1165C5}" type="pres">
      <dgm:prSet presAssocID="{1B9B914B-D6EC-4D7D-875D-33FD768A0FB2}" presName="background" presStyleLbl="node0" presStyleIdx="0" presStyleCnt="1"/>
      <dgm:spPr/>
    </dgm:pt>
    <dgm:pt modelId="{8653FAA4-AD04-461E-8CDC-F56FE3B3F588}" type="pres">
      <dgm:prSet presAssocID="{1B9B914B-D6EC-4D7D-875D-33FD768A0FB2}" presName="text" presStyleLbl="fgAcc0" presStyleIdx="0" presStyleCnt="1" custLinFactNeighborX="5551" custLinFactNeighborY="1268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68F40A2-8BA0-445C-B886-EC784A207487}" type="pres">
      <dgm:prSet presAssocID="{1B9B914B-D6EC-4D7D-875D-33FD768A0FB2}" presName="hierChild2" presStyleCnt="0"/>
      <dgm:spPr/>
    </dgm:pt>
    <dgm:pt modelId="{987028A1-C437-4AC0-86AF-C63C385BC700}" type="pres">
      <dgm:prSet presAssocID="{4EDC7485-49DD-4630-85D5-0976A71D6394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1DEE59E2-704F-4036-8B24-40CF9AC23049}" type="pres">
      <dgm:prSet presAssocID="{BAD0B2CC-1377-4A21-B94E-561541E163A8}" presName="hierRoot2" presStyleCnt="0"/>
      <dgm:spPr/>
    </dgm:pt>
    <dgm:pt modelId="{B13673D6-E354-4BFA-B4C8-653433A54C5F}" type="pres">
      <dgm:prSet presAssocID="{BAD0B2CC-1377-4A21-B94E-561541E163A8}" presName="composite2" presStyleCnt="0"/>
      <dgm:spPr/>
    </dgm:pt>
    <dgm:pt modelId="{2C364587-7B0D-4672-9E49-8DC30AB5C377}" type="pres">
      <dgm:prSet presAssocID="{BAD0B2CC-1377-4A21-B94E-561541E163A8}" presName="background2" presStyleLbl="node2" presStyleIdx="0" presStyleCnt="2"/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F6B2CC71-F7A1-49C4-9BCB-49E56CF95699}" type="pres">
      <dgm:prSet presAssocID="{BAD0B2CC-1377-4A21-B94E-561541E163A8}" presName="text2" presStyleLbl="fgAcc2" presStyleIdx="0" presStyleCnt="2" custLinFactNeighborX="752" custLinFactNeighborY="2505">
        <dgm:presLayoutVars>
          <dgm:chPref val="3"/>
        </dgm:presLayoutVars>
      </dgm:prSet>
      <dgm:spPr>
        <a:prstGeom prst="flowChartDocument">
          <a:avLst/>
        </a:prstGeom>
      </dgm:spPr>
      <dgm:t>
        <a:bodyPr/>
        <a:lstStyle/>
        <a:p>
          <a:pPr rtl="1"/>
          <a:endParaRPr lang="ar-SA"/>
        </a:p>
      </dgm:t>
    </dgm:pt>
    <dgm:pt modelId="{E37CF304-6CF9-4343-B694-E07D50924614}" type="pres">
      <dgm:prSet presAssocID="{BAD0B2CC-1377-4A21-B94E-561541E163A8}" presName="hierChild3" presStyleCnt="0"/>
      <dgm:spPr/>
    </dgm:pt>
    <dgm:pt modelId="{6430139D-A40C-4DCE-89C5-4A421EA3ED75}" type="pres">
      <dgm:prSet presAssocID="{E599865A-73F1-4C6A-9D0E-079E776200B9}" presName="Name1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9DA30082-377C-4042-9D9D-BAAE89844094}" type="pres">
      <dgm:prSet presAssocID="{A33D81B7-1424-4828-AD34-6D3D8D777C1C}" presName="hierRoot3" presStyleCnt="0"/>
      <dgm:spPr/>
    </dgm:pt>
    <dgm:pt modelId="{4A5F64B6-C667-4C48-9202-2AFE8CCCDEB4}" type="pres">
      <dgm:prSet presAssocID="{A33D81B7-1424-4828-AD34-6D3D8D777C1C}" presName="composite3" presStyleCnt="0"/>
      <dgm:spPr/>
    </dgm:pt>
    <dgm:pt modelId="{2784FC6C-7341-4502-A8ED-E2F9F7424F6A}" type="pres">
      <dgm:prSet presAssocID="{A33D81B7-1424-4828-AD34-6D3D8D777C1C}" presName="background3" presStyleLbl="node3" presStyleIdx="0" presStyleCnt="3"/>
      <dgm:spPr>
        <a:prstGeom prst="flowChartExtract">
          <a:avLst/>
        </a:prstGeom>
      </dgm:spPr>
      <dgm:t>
        <a:bodyPr/>
        <a:lstStyle/>
        <a:p>
          <a:endParaRPr lang="en-US"/>
        </a:p>
      </dgm:t>
    </dgm:pt>
    <dgm:pt modelId="{74608071-0ABA-4AF7-9301-25BCAC6ACDA4}" type="pres">
      <dgm:prSet presAssocID="{A33D81B7-1424-4828-AD34-6D3D8D777C1C}" presName="text3" presStyleLbl="fgAcc3" presStyleIdx="0" presStyleCnt="3" custLinFactNeighborX="11073" custLinFactNeighborY="20498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CE29BCDD-9BEA-411E-8812-D71572EC2BD2}" type="pres">
      <dgm:prSet presAssocID="{A33D81B7-1424-4828-AD34-6D3D8D777C1C}" presName="hierChild4" presStyleCnt="0"/>
      <dgm:spPr/>
    </dgm:pt>
    <dgm:pt modelId="{CD7FB63E-AF0C-4A13-AD58-FC65F9A6AB12}" type="pres">
      <dgm:prSet presAssocID="{D735B72C-6277-4D8C-9C38-EDB95160926E}" presName="Name1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500A33F1-A6C3-459A-B7AB-30272FE08B14}" type="pres">
      <dgm:prSet presAssocID="{E4CA1C43-E9D9-4719-A896-1B4FB1DC634E}" presName="hierRoot3" presStyleCnt="0"/>
      <dgm:spPr/>
    </dgm:pt>
    <dgm:pt modelId="{32C044A4-DD46-40E8-A3D5-010FE4566EA8}" type="pres">
      <dgm:prSet presAssocID="{E4CA1C43-E9D9-4719-A896-1B4FB1DC634E}" presName="composite3" presStyleCnt="0"/>
      <dgm:spPr/>
    </dgm:pt>
    <dgm:pt modelId="{6ACD99FB-B8B8-4357-BB10-E1617DF0F91E}" type="pres">
      <dgm:prSet presAssocID="{E4CA1C43-E9D9-4719-A896-1B4FB1DC634E}" presName="background3" presStyleLbl="node3" presStyleIdx="1" presStyleCnt="3"/>
      <dgm:spPr>
        <a:prstGeom prst="flowChartExtract">
          <a:avLst/>
        </a:prstGeom>
      </dgm:spPr>
      <dgm:t>
        <a:bodyPr/>
        <a:lstStyle/>
        <a:p>
          <a:endParaRPr lang="en-US"/>
        </a:p>
      </dgm:t>
    </dgm:pt>
    <dgm:pt modelId="{D28A6857-9BA3-4F44-999F-BCAD1E3F9046}" type="pres">
      <dgm:prSet presAssocID="{E4CA1C43-E9D9-4719-A896-1B4FB1DC634E}" presName="text3" presStyleLbl="fgAcc3" presStyleIdx="1" presStyleCnt="3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65C68FDB-2085-462A-9185-757FD778C5FF}" type="pres">
      <dgm:prSet presAssocID="{E4CA1C43-E9D9-4719-A896-1B4FB1DC634E}" presName="hierChild4" presStyleCnt="0"/>
      <dgm:spPr/>
    </dgm:pt>
    <dgm:pt modelId="{BE473A6A-3FA2-43F5-8061-DCBF23E6D594}" type="pres">
      <dgm:prSet presAssocID="{5107B6CA-93AC-45E9-A781-0CAF60AE150A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34C767EC-DC65-4804-BA4B-CF52C50C3FEF}" type="pres">
      <dgm:prSet presAssocID="{DF1A7CC0-D200-4201-B57F-AB62E01B9D08}" presName="hierRoot2" presStyleCnt="0"/>
      <dgm:spPr/>
    </dgm:pt>
    <dgm:pt modelId="{743C72C2-2958-4EA7-960E-E4DC98A87283}" type="pres">
      <dgm:prSet presAssocID="{DF1A7CC0-D200-4201-B57F-AB62E01B9D08}" presName="composite2" presStyleCnt="0"/>
      <dgm:spPr/>
    </dgm:pt>
    <dgm:pt modelId="{44B0B319-ABA0-44A8-BF87-AB6AF3C5E4F6}" type="pres">
      <dgm:prSet presAssocID="{DF1A7CC0-D200-4201-B57F-AB62E01B9D08}" presName="background2" presStyleLbl="node2" presStyleIdx="1" presStyleCnt="2"/>
      <dgm:spPr>
        <a:prstGeom prst="flowChartExtract">
          <a:avLst/>
        </a:prstGeom>
      </dgm:spPr>
      <dgm:t>
        <a:bodyPr/>
        <a:lstStyle/>
        <a:p>
          <a:endParaRPr lang="en-US"/>
        </a:p>
      </dgm:t>
    </dgm:pt>
    <dgm:pt modelId="{B02FC904-861B-4873-9D26-95BAD32E7DC8}" type="pres">
      <dgm:prSet presAssocID="{DF1A7CC0-D200-4201-B57F-AB62E01B9D08}" presName="text2" presStyleLbl="fgAcc2" presStyleIdx="1" presStyleCnt="2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0F386A8F-9546-4F56-803E-922FFF44D238}" type="pres">
      <dgm:prSet presAssocID="{DF1A7CC0-D200-4201-B57F-AB62E01B9D08}" presName="hierChild3" presStyleCnt="0"/>
      <dgm:spPr/>
    </dgm:pt>
    <dgm:pt modelId="{3D76DD17-D74D-42BF-8DC3-B8F35D7C5CE4}" type="pres">
      <dgm:prSet presAssocID="{E43669D1-17AE-4F71-86C1-8569E85286B0}" presName="Name1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079556DE-35B3-4FAE-8A24-D4C19AAFB5A4}" type="pres">
      <dgm:prSet presAssocID="{9E93AEA6-DDBA-4E59-A9B4-832F8BE3922B}" presName="hierRoot3" presStyleCnt="0"/>
      <dgm:spPr/>
    </dgm:pt>
    <dgm:pt modelId="{24036671-C25B-495B-8828-B1E30B741E12}" type="pres">
      <dgm:prSet presAssocID="{9E93AEA6-DDBA-4E59-A9B4-832F8BE3922B}" presName="composite3" presStyleCnt="0"/>
      <dgm:spPr/>
    </dgm:pt>
    <dgm:pt modelId="{F61AB4B1-DB8E-4586-BA2A-DDD237057888}" type="pres">
      <dgm:prSet presAssocID="{9E93AEA6-DDBA-4E59-A9B4-832F8BE3922B}" presName="background3" presStyleLbl="node3" presStyleIdx="2" presStyleCnt="3"/>
      <dgm:spPr>
        <a:prstGeom prst="flowChartExtract">
          <a:avLst/>
        </a:prstGeom>
      </dgm:spPr>
      <dgm:t>
        <a:bodyPr/>
        <a:lstStyle/>
        <a:p>
          <a:endParaRPr lang="en-US"/>
        </a:p>
      </dgm:t>
    </dgm:pt>
    <dgm:pt modelId="{234D95BE-F8E5-46B5-9F28-2263B13A89F0}" type="pres">
      <dgm:prSet presAssocID="{9E93AEA6-DDBA-4E59-A9B4-832F8BE3922B}" presName="text3" presStyleLbl="fgAcc3" presStyleIdx="2" presStyleCnt="3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pPr rtl="1"/>
          <a:endParaRPr lang="ar-SA"/>
        </a:p>
      </dgm:t>
    </dgm:pt>
    <dgm:pt modelId="{AE37A2D8-C813-4449-90DB-4D5E861CAE8D}" type="pres">
      <dgm:prSet presAssocID="{9E93AEA6-DDBA-4E59-A9B4-832F8BE3922B}" presName="hierChild4" presStyleCnt="0"/>
      <dgm:spPr/>
    </dgm:pt>
  </dgm:ptLst>
  <dgm:cxnLst>
    <dgm:cxn modelId="{0CF8A4B1-ACBB-4A34-B7F8-54F23B89A08F}" type="presOf" srcId="{E599865A-73F1-4C6A-9D0E-079E776200B9}" destId="{6430139D-A40C-4DCE-89C5-4A421EA3ED75}" srcOrd="0" destOrd="0" presId="urn:microsoft.com/office/officeart/2005/8/layout/hierarchy1"/>
    <dgm:cxn modelId="{8F777C55-3BF9-4CFF-BA77-4BD57CB6D5A5}" type="presOf" srcId="{9E93AEA6-DDBA-4E59-A9B4-832F8BE3922B}" destId="{234D95BE-F8E5-46B5-9F28-2263B13A89F0}" srcOrd="0" destOrd="0" presId="urn:microsoft.com/office/officeart/2005/8/layout/hierarchy1"/>
    <dgm:cxn modelId="{90FC4ABB-1ACE-4AE3-84CB-BB63EC50712F}" type="presOf" srcId="{BAD0B2CC-1377-4A21-B94E-561541E163A8}" destId="{F6B2CC71-F7A1-49C4-9BCB-49E56CF95699}" srcOrd="0" destOrd="0" presId="urn:microsoft.com/office/officeart/2005/8/layout/hierarchy1"/>
    <dgm:cxn modelId="{BB238D09-265E-4DE9-B1E2-D7D2737ED02E}" type="presOf" srcId="{D735B72C-6277-4D8C-9C38-EDB95160926E}" destId="{CD7FB63E-AF0C-4A13-AD58-FC65F9A6AB12}" srcOrd="0" destOrd="0" presId="urn:microsoft.com/office/officeart/2005/8/layout/hierarchy1"/>
    <dgm:cxn modelId="{29F297B2-3CB0-4568-B1B1-DAB8A7784C01}" type="presOf" srcId="{DF1A7CC0-D200-4201-B57F-AB62E01B9D08}" destId="{B02FC904-861B-4873-9D26-95BAD32E7DC8}" srcOrd="0" destOrd="0" presId="urn:microsoft.com/office/officeart/2005/8/layout/hierarchy1"/>
    <dgm:cxn modelId="{95EAB118-557D-451B-A1ED-44EE239E4D16}" type="presOf" srcId="{A33D81B7-1424-4828-AD34-6D3D8D777C1C}" destId="{74608071-0ABA-4AF7-9301-25BCAC6ACDA4}" srcOrd="0" destOrd="0" presId="urn:microsoft.com/office/officeart/2005/8/layout/hierarchy1"/>
    <dgm:cxn modelId="{F9FFC189-981B-4BCC-991B-E981B9A1A28B}" type="presOf" srcId="{E4CA1C43-E9D9-4719-A896-1B4FB1DC634E}" destId="{D28A6857-9BA3-4F44-999F-BCAD1E3F9046}" srcOrd="0" destOrd="0" presId="urn:microsoft.com/office/officeart/2005/8/layout/hierarchy1"/>
    <dgm:cxn modelId="{43AFC9EB-1CAE-4E4E-AB1F-29D026ED0426}" type="presOf" srcId="{6F20A873-51CF-4FBF-8971-E7DB486130DD}" destId="{79B58A80-5390-4CF4-BB7C-296EEF1034E2}" srcOrd="0" destOrd="0" presId="urn:microsoft.com/office/officeart/2005/8/layout/hierarchy1"/>
    <dgm:cxn modelId="{BB96209C-B976-4279-A297-694DED151B40}" srcId="{1B9B914B-D6EC-4D7D-875D-33FD768A0FB2}" destId="{DF1A7CC0-D200-4201-B57F-AB62E01B9D08}" srcOrd="1" destOrd="0" parTransId="{5107B6CA-93AC-45E9-A781-0CAF60AE150A}" sibTransId="{7D8322CE-00B7-4DB5-B29E-42804C4A8333}"/>
    <dgm:cxn modelId="{44E7930D-1B37-4A79-82FF-118FB3F6EFBE}" type="presOf" srcId="{1B9B914B-D6EC-4D7D-875D-33FD768A0FB2}" destId="{8653FAA4-AD04-461E-8CDC-F56FE3B3F588}" srcOrd="0" destOrd="0" presId="urn:microsoft.com/office/officeart/2005/8/layout/hierarchy1"/>
    <dgm:cxn modelId="{D36C6536-BF34-4E6F-B004-7ECDBCA5A0A5}" srcId="{6F20A873-51CF-4FBF-8971-E7DB486130DD}" destId="{1B9B914B-D6EC-4D7D-875D-33FD768A0FB2}" srcOrd="0" destOrd="0" parTransId="{0279303B-B7DE-464E-BB58-E2905A4CF8D6}" sibTransId="{FBB4AA2E-6E11-4AC7-854D-027424EDDA54}"/>
    <dgm:cxn modelId="{2B28A70D-5E41-414F-8C60-4F45E2F52005}" srcId="{BAD0B2CC-1377-4A21-B94E-561541E163A8}" destId="{E4CA1C43-E9D9-4719-A896-1B4FB1DC634E}" srcOrd="1" destOrd="0" parTransId="{D735B72C-6277-4D8C-9C38-EDB95160926E}" sibTransId="{AEAA0785-2E0B-4559-B221-4422F0008353}"/>
    <dgm:cxn modelId="{A97EEE50-CB47-4EED-93B1-BCF443F52D8B}" srcId="{BAD0B2CC-1377-4A21-B94E-561541E163A8}" destId="{A33D81B7-1424-4828-AD34-6D3D8D777C1C}" srcOrd="0" destOrd="0" parTransId="{E599865A-73F1-4C6A-9D0E-079E776200B9}" sibTransId="{934DC3F3-0FD3-474B-8688-A6A68CC50604}"/>
    <dgm:cxn modelId="{BD6C78A0-0D43-45F0-9E40-FDF506F3C14A}" srcId="{DF1A7CC0-D200-4201-B57F-AB62E01B9D08}" destId="{9E93AEA6-DDBA-4E59-A9B4-832F8BE3922B}" srcOrd="0" destOrd="0" parTransId="{E43669D1-17AE-4F71-86C1-8569E85286B0}" sibTransId="{4D6EF23C-2187-4D84-8328-91EEF070D506}"/>
    <dgm:cxn modelId="{84E95275-E661-476C-AE93-1269C9B5F35F}" type="presOf" srcId="{4EDC7485-49DD-4630-85D5-0976A71D6394}" destId="{987028A1-C437-4AC0-86AF-C63C385BC700}" srcOrd="0" destOrd="0" presId="urn:microsoft.com/office/officeart/2005/8/layout/hierarchy1"/>
    <dgm:cxn modelId="{01C0E39A-F692-4B69-94E6-B8248AB4F62E}" type="presOf" srcId="{E43669D1-17AE-4F71-86C1-8569E85286B0}" destId="{3D76DD17-D74D-42BF-8DC3-B8F35D7C5CE4}" srcOrd="0" destOrd="0" presId="urn:microsoft.com/office/officeart/2005/8/layout/hierarchy1"/>
    <dgm:cxn modelId="{CA03A35B-13ED-4433-AD2D-3E6C40084743}" srcId="{1B9B914B-D6EC-4D7D-875D-33FD768A0FB2}" destId="{BAD0B2CC-1377-4A21-B94E-561541E163A8}" srcOrd="0" destOrd="0" parTransId="{4EDC7485-49DD-4630-85D5-0976A71D6394}" sibTransId="{58FCEF50-4B2A-4BF0-B604-14BC76314C07}"/>
    <dgm:cxn modelId="{B3C59BD7-5367-4CF8-AD00-3216C2506E1D}" type="presOf" srcId="{5107B6CA-93AC-45E9-A781-0CAF60AE150A}" destId="{BE473A6A-3FA2-43F5-8061-DCBF23E6D594}" srcOrd="0" destOrd="0" presId="urn:microsoft.com/office/officeart/2005/8/layout/hierarchy1"/>
    <dgm:cxn modelId="{33E0B524-1F9D-498C-8B2E-F54F95EA51DF}" type="presParOf" srcId="{79B58A80-5390-4CF4-BB7C-296EEF1034E2}" destId="{EED29061-1EF5-4CF4-965C-75A103B6A510}" srcOrd="0" destOrd="0" presId="urn:microsoft.com/office/officeart/2005/8/layout/hierarchy1"/>
    <dgm:cxn modelId="{8BFAA4DE-EBA8-4D57-BD26-2947DF5D4280}" type="presParOf" srcId="{EED29061-1EF5-4CF4-965C-75A103B6A510}" destId="{C7AD1649-8004-449A-9589-1EDE6767A4D3}" srcOrd="0" destOrd="0" presId="urn:microsoft.com/office/officeart/2005/8/layout/hierarchy1"/>
    <dgm:cxn modelId="{6D5DE9CE-9581-4604-BA19-F6F2238D8047}" type="presParOf" srcId="{C7AD1649-8004-449A-9589-1EDE6767A4D3}" destId="{5F6216E9-5BEA-445A-AE7A-E36CFD1165C5}" srcOrd="0" destOrd="0" presId="urn:microsoft.com/office/officeart/2005/8/layout/hierarchy1"/>
    <dgm:cxn modelId="{5AC61C86-DAF1-41E2-BE39-188D226C6CAE}" type="presParOf" srcId="{C7AD1649-8004-449A-9589-1EDE6767A4D3}" destId="{8653FAA4-AD04-461E-8CDC-F56FE3B3F588}" srcOrd="1" destOrd="0" presId="urn:microsoft.com/office/officeart/2005/8/layout/hierarchy1"/>
    <dgm:cxn modelId="{2AA56DF9-96C2-460D-93D9-EAE62330E44F}" type="presParOf" srcId="{EED29061-1EF5-4CF4-965C-75A103B6A510}" destId="{868F40A2-8BA0-445C-B886-EC784A207487}" srcOrd="1" destOrd="0" presId="urn:microsoft.com/office/officeart/2005/8/layout/hierarchy1"/>
    <dgm:cxn modelId="{01BCDA76-011A-4C18-A906-3C027E96D1E4}" type="presParOf" srcId="{868F40A2-8BA0-445C-B886-EC784A207487}" destId="{987028A1-C437-4AC0-86AF-C63C385BC700}" srcOrd="0" destOrd="0" presId="urn:microsoft.com/office/officeart/2005/8/layout/hierarchy1"/>
    <dgm:cxn modelId="{0285D298-1B9C-4BBA-ADE8-BE852E0FEEF1}" type="presParOf" srcId="{868F40A2-8BA0-445C-B886-EC784A207487}" destId="{1DEE59E2-704F-4036-8B24-40CF9AC23049}" srcOrd="1" destOrd="0" presId="urn:microsoft.com/office/officeart/2005/8/layout/hierarchy1"/>
    <dgm:cxn modelId="{07AA4039-3D40-481B-B01E-3971C437C4D4}" type="presParOf" srcId="{1DEE59E2-704F-4036-8B24-40CF9AC23049}" destId="{B13673D6-E354-4BFA-B4C8-653433A54C5F}" srcOrd="0" destOrd="0" presId="urn:microsoft.com/office/officeart/2005/8/layout/hierarchy1"/>
    <dgm:cxn modelId="{94CD08B3-5CE5-4115-8FE3-482CC642E22F}" type="presParOf" srcId="{B13673D6-E354-4BFA-B4C8-653433A54C5F}" destId="{2C364587-7B0D-4672-9E49-8DC30AB5C377}" srcOrd="0" destOrd="0" presId="urn:microsoft.com/office/officeart/2005/8/layout/hierarchy1"/>
    <dgm:cxn modelId="{66827D66-E94A-4802-A45C-65BC8D811D1D}" type="presParOf" srcId="{B13673D6-E354-4BFA-B4C8-653433A54C5F}" destId="{F6B2CC71-F7A1-49C4-9BCB-49E56CF95699}" srcOrd="1" destOrd="0" presId="urn:microsoft.com/office/officeart/2005/8/layout/hierarchy1"/>
    <dgm:cxn modelId="{DC3E588D-43DA-472D-B652-91F72F527ADF}" type="presParOf" srcId="{1DEE59E2-704F-4036-8B24-40CF9AC23049}" destId="{E37CF304-6CF9-4343-B694-E07D50924614}" srcOrd="1" destOrd="0" presId="urn:microsoft.com/office/officeart/2005/8/layout/hierarchy1"/>
    <dgm:cxn modelId="{FC4CAE4B-4161-4FCC-B8DB-9C5087DC2859}" type="presParOf" srcId="{E37CF304-6CF9-4343-B694-E07D50924614}" destId="{6430139D-A40C-4DCE-89C5-4A421EA3ED75}" srcOrd="0" destOrd="0" presId="urn:microsoft.com/office/officeart/2005/8/layout/hierarchy1"/>
    <dgm:cxn modelId="{64B85BCB-6C78-4A76-A19D-1D608758E114}" type="presParOf" srcId="{E37CF304-6CF9-4343-B694-E07D50924614}" destId="{9DA30082-377C-4042-9D9D-BAAE89844094}" srcOrd="1" destOrd="0" presId="urn:microsoft.com/office/officeart/2005/8/layout/hierarchy1"/>
    <dgm:cxn modelId="{6CFA0DA5-6B3E-424C-8E14-261224E85E24}" type="presParOf" srcId="{9DA30082-377C-4042-9D9D-BAAE89844094}" destId="{4A5F64B6-C667-4C48-9202-2AFE8CCCDEB4}" srcOrd="0" destOrd="0" presId="urn:microsoft.com/office/officeart/2005/8/layout/hierarchy1"/>
    <dgm:cxn modelId="{170B901D-DCE6-4772-9FF0-467E5778282C}" type="presParOf" srcId="{4A5F64B6-C667-4C48-9202-2AFE8CCCDEB4}" destId="{2784FC6C-7341-4502-A8ED-E2F9F7424F6A}" srcOrd="0" destOrd="0" presId="urn:microsoft.com/office/officeart/2005/8/layout/hierarchy1"/>
    <dgm:cxn modelId="{94C93AC1-7361-4581-ADA5-A07771DECE73}" type="presParOf" srcId="{4A5F64B6-C667-4C48-9202-2AFE8CCCDEB4}" destId="{74608071-0ABA-4AF7-9301-25BCAC6ACDA4}" srcOrd="1" destOrd="0" presId="urn:microsoft.com/office/officeart/2005/8/layout/hierarchy1"/>
    <dgm:cxn modelId="{E78922AC-831B-4C56-94BE-0E4411880B27}" type="presParOf" srcId="{9DA30082-377C-4042-9D9D-BAAE89844094}" destId="{CE29BCDD-9BEA-411E-8812-D71572EC2BD2}" srcOrd="1" destOrd="0" presId="urn:microsoft.com/office/officeart/2005/8/layout/hierarchy1"/>
    <dgm:cxn modelId="{AF68906A-6F9C-4967-8A81-45CBFB00736A}" type="presParOf" srcId="{E37CF304-6CF9-4343-B694-E07D50924614}" destId="{CD7FB63E-AF0C-4A13-AD58-FC65F9A6AB12}" srcOrd="2" destOrd="0" presId="urn:microsoft.com/office/officeart/2005/8/layout/hierarchy1"/>
    <dgm:cxn modelId="{6AD2A7AA-ECE2-4BE4-A0FB-5D80662657C4}" type="presParOf" srcId="{E37CF304-6CF9-4343-B694-E07D50924614}" destId="{500A33F1-A6C3-459A-B7AB-30272FE08B14}" srcOrd="3" destOrd="0" presId="urn:microsoft.com/office/officeart/2005/8/layout/hierarchy1"/>
    <dgm:cxn modelId="{494E347B-D70D-4A74-B508-10D9B689B547}" type="presParOf" srcId="{500A33F1-A6C3-459A-B7AB-30272FE08B14}" destId="{32C044A4-DD46-40E8-A3D5-010FE4566EA8}" srcOrd="0" destOrd="0" presId="urn:microsoft.com/office/officeart/2005/8/layout/hierarchy1"/>
    <dgm:cxn modelId="{F652DCAC-B7EE-4281-B049-11904E7D1A00}" type="presParOf" srcId="{32C044A4-DD46-40E8-A3D5-010FE4566EA8}" destId="{6ACD99FB-B8B8-4357-BB10-E1617DF0F91E}" srcOrd="0" destOrd="0" presId="urn:microsoft.com/office/officeart/2005/8/layout/hierarchy1"/>
    <dgm:cxn modelId="{F8A484CC-3EBF-40B6-919A-1A9F7B62A95B}" type="presParOf" srcId="{32C044A4-DD46-40E8-A3D5-010FE4566EA8}" destId="{D28A6857-9BA3-4F44-999F-BCAD1E3F9046}" srcOrd="1" destOrd="0" presId="urn:microsoft.com/office/officeart/2005/8/layout/hierarchy1"/>
    <dgm:cxn modelId="{A195D21E-F9FF-4E9E-99FD-462E4785323D}" type="presParOf" srcId="{500A33F1-A6C3-459A-B7AB-30272FE08B14}" destId="{65C68FDB-2085-462A-9185-757FD778C5FF}" srcOrd="1" destOrd="0" presId="urn:microsoft.com/office/officeart/2005/8/layout/hierarchy1"/>
    <dgm:cxn modelId="{5C36C675-DC33-4A74-BE33-BD329C40CC03}" type="presParOf" srcId="{868F40A2-8BA0-445C-B886-EC784A207487}" destId="{BE473A6A-3FA2-43F5-8061-DCBF23E6D594}" srcOrd="2" destOrd="0" presId="urn:microsoft.com/office/officeart/2005/8/layout/hierarchy1"/>
    <dgm:cxn modelId="{E3858014-CE78-40BD-90EB-D10EA9425023}" type="presParOf" srcId="{868F40A2-8BA0-445C-B886-EC784A207487}" destId="{34C767EC-DC65-4804-BA4B-CF52C50C3FEF}" srcOrd="3" destOrd="0" presId="urn:microsoft.com/office/officeart/2005/8/layout/hierarchy1"/>
    <dgm:cxn modelId="{B8E50878-E39A-4D1A-859F-8244F7EDC8FB}" type="presParOf" srcId="{34C767EC-DC65-4804-BA4B-CF52C50C3FEF}" destId="{743C72C2-2958-4EA7-960E-E4DC98A87283}" srcOrd="0" destOrd="0" presId="urn:microsoft.com/office/officeart/2005/8/layout/hierarchy1"/>
    <dgm:cxn modelId="{77F3E867-154E-4D50-B5D7-8B99DF6A9F9F}" type="presParOf" srcId="{743C72C2-2958-4EA7-960E-E4DC98A87283}" destId="{44B0B319-ABA0-44A8-BF87-AB6AF3C5E4F6}" srcOrd="0" destOrd="0" presId="urn:microsoft.com/office/officeart/2005/8/layout/hierarchy1"/>
    <dgm:cxn modelId="{F72026A5-7E8A-482A-9DA6-0D43B8F549BA}" type="presParOf" srcId="{743C72C2-2958-4EA7-960E-E4DC98A87283}" destId="{B02FC904-861B-4873-9D26-95BAD32E7DC8}" srcOrd="1" destOrd="0" presId="urn:microsoft.com/office/officeart/2005/8/layout/hierarchy1"/>
    <dgm:cxn modelId="{3937A426-FF14-4A8B-897F-73E4F4795047}" type="presParOf" srcId="{34C767EC-DC65-4804-BA4B-CF52C50C3FEF}" destId="{0F386A8F-9546-4F56-803E-922FFF44D238}" srcOrd="1" destOrd="0" presId="urn:microsoft.com/office/officeart/2005/8/layout/hierarchy1"/>
    <dgm:cxn modelId="{344AC131-8A67-477D-907B-55EBA3C7F0C4}" type="presParOf" srcId="{0F386A8F-9546-4F56-803E-922FFF44D238}" destId="{3D76DD17-D74D-42BF-8DC3-B8F35D7C5CE4}" srcOrd="0" destOrd="0" presId="urn:microsoft.com/office/officeart/2005/8/layout/hierarchy1"/>
    <dgm:cxn modelId="{CD3ED25F-A272-48A5-9D59-32BE98D12AF8}" type="presParOf" srcId="{0F386A8F-9546-4F56-803E-922FFF44D238}" destId="{079556DE-35B3-4FAE-8A24-D4C19AAFB5A4}" srcOrd="1" destOrd="0" presId="urn:microsoft.com/office/officeart/2005/8/layout/hierarchy1"/>
    <dgm:cxn modelId="{E9D83C14-969D-4128-B037-46FEB3D8E1AA}" type="presParOf" srcId="{079556DE-35B3-4FAE-8A24-D4C19AAFB5A4}" destId="{24036671-C25B-495B-8828-B1E30B741E12}" srcOrd="0" destOrd="0" presId="urn:microsoft.com/office/officeart/2005/8/layout/hierarchy1"/>
    <dgm:cxn modelId="{629CFFBD-6DD6-48D6-BDAE-D4D1B82AEA2D}" type="presParOf" srcId="{24036671-C25B-495B-8828-B1E30B741E12}" destId="{F61AB4B1-DB8E-4586-BA2A-DDD237057888}" srcOrd="0" destOrd="0" presId="urn:microsoft.com/office/officeart/2005/8/layout/hierarchy1"/>
    <dgm:cxn modelId="{F6444CBA-6887-4A7E-931A-75AA61766225}" type="presParOf" srcId="{24036671-C25B-495B-8828-B1E30B741E12}" destId="{234D95BE-F8E5-46B5-9F28-2263B13A89F0}" srcOrd="1" destOrd="0" presId="urn:microsoft.com/office/officeart/2005/8/layout/hierarchy1"/>
    <dgm:cxn modelId="{80EB1E78-EB65-4B49-8E6B-B8EA17E8484B}" type="presParOf" srcId="{079556DE-35B3-4FAE-8A24-D4C19AAFB5A4}" destId="{AE37A2D8-C813-4449-90DB-4D5E861CA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6DD17-D74D-42BF-8DC3-B8F35D7C5CE4}">
      <dsp:nvSpPr>
        <dsp:cNvPr id="0" name=""/>
        <dsp:cNvSpPr/>
      </dsp:nvSpPr>
      <dsp:spPr>
        <a:xfrm>
          <a:off x="6262178" y="2752466"/>
          <a:ext cx="91440" cy="512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47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73A6A-3FA2-43F5-8061-DCBF23E6D594}">
      <dsp:nvSpPr>
        <dsp:cNvPr id="0" name=""/>
        <dsp:cNvSpPr/>
      </dsp:nvSpPr>
      <dsp:spPr>
        <a:xfrm>
          <a:off x="4790457" y="1262972"/>
          <a:ext cx="1517441" cy="37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23"/>
              </a:lnTo>
              <a:lnTo>
                <a:pt x="1517441" y="207323"/>
              </a:lnTo>
              <a:lnTo>
                <a:pt x="1517441" y="37056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FB63E-AF0C-4A13-AD58-FC65F9A6AB12}">
      <dsp:nvSpPr>
        <dsp:cNvPr id="0" name=""/>
        <dsp:cNvSpPr/>
      </dsp:nvSpPr>
      <dsp:spPr>
        <a:xfrm>
          <a:off x="3090639" y="2780495"/>
          <a:ext cx="1063585" cy="48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208"/>
              </a:lnTo>
              <a:lnTo>
                <a:pt x="1063585" y="321208"/>
              </a:lnTo>
              <a:lnTo>
                <a:pt x="1063585" y="48444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0139D-A40C-4DCE-89C5-4A421EA3ED75}">
      <dsp:nvSpPr>
        <dsp:cNvPr id="0" name=""/>
        <dsp:cNvSpPr/>
      </dsp:nvSpPr>
      <dsp:spPr>
        <a:xfrm>
          <a:off x="2195668" y="2780495"/>
          <a:ext cx="894970" cy="486574"/>
        </a:xfrm>
        <a:custGeom>
          <a:avLst/>
          <a:gdLst/>
          <a:ahLst/>
          <a:cxnLst/>
          <a:rect l="0" t="0" r="0" b="0"/>
          <a:pathLst>
            <a:path>
              <a:moveTo>
                <a:pt x="894970" y="0"/>
              </a:moveTo>
              <a:lnTo>
                <a:pt x="894970" y="323335"/>
              </a:lnTo>
              <a:lnTo>
                <a:pt x="0" y="323335"/>
              </a:lnTo>
              <a:lnTo>
                <a:pt x="0" y="48657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028A1-C437-4AC0-86AF-C63C385BC700}">
      <dsp:nvSpPr>
        <dsp:cNvPr id="0" name=""/>
        <dsp:cNvSpPr/>
      </dsp:nvSpPr>
      <dsp:spPr>
        <a:xfrm>
          <a:off x="3090639" y="1262972"/>
          <a:ext cx="1699818" cy="398591"/>
        </a:xfrm>
        <a:custGeom>
          <a:avLst/>
          <a:gdLst/>
          <a:ahLst/>
          <a:cxnLst/>
          <a:rect l="0" t="0" r="0" b="0"/>
          <a:pathLst>
            <a:path>
              <a:moveTo>
                <a:pt x="1699818" y="0"/>
              </a:moveTo>
              <a:lnTo>
                <a:pt x="1699818" y="235352"/>
              </a:lnTo>
              <a:lnTo>
                <a:pt x="0" y="235352"/>
              </a:lnTo>
              <a:lnTo>
                <a:pt x="0" y="39859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216E9-5BEA-445A-AE7A-E36CFD1165C5}">
      <dsp:nvSpPr>
        <dsp:cNvPr id="0" name=""/>
        <dsp:cNvSpPr/>
      </dsp:nvSpPr>
      <dsp:spPr>
        <a:xfrm>
          <a:off x="3909408" y="144041"/>
          <a:ext cx="1762096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3FAA4-AD04-461E-8CDC-F56FE3B3F588}">
      <dsp:nvSpPr>
        <dsp:cNvPr id="0" name=""/>
        <dsp:cNvSpPr/>
      </dsp:nvSpPr>
      <dsp:spPr>
        <a:xfrm>
          <a:off x="4105197" y="330040"/>
          <a:ext cx="1762096" cy="111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</a:rPr>
            <a:t>Chronic otitis medi</a:t>
          </a:r>
          <a:r>
            <a:rPr lang="en-US" sz="1600" b="1" kern="1200" baseline="0" dirty="0" smtClean="0">
              <a:solidFill>
                <a:schemeClr val="accent2"/>
              </a:solidFill>
            </a:rPr>
            <a:t>a</a:t>
          </a:r>
          <a:endParaRPr lang="ar-SA" sz="1600" b="1" kern="1200" baseline="0" dirty="0">
            <a:solidFill>
              <a:schemeClr val="accent2"/>
            </a:solidFill>
          </a:endParaRPr>
        </a:p>
      </dsp:txBody>
      <dsp:txXfrm>
        <a:off x="4105197" y="330040"/>
        <a:ext cx="1762096" cy="1118931"/>
      </dsp:txXfrm>
    </dsp:sp>
    <dsp:sp modelId="{2C364587-7B0D-4672-9E49-8DC30AB5C377}">
      <dsp:nvSpPr>
        <dsp:cNvPr id="0" name=""/>
        <dsp:cNvSpPr/>
      </dsp:nvSpPr>
      <dsp:spPr>
        <a:xfrm>
          <a:off x="2209590" y="1661564"/>
          <a:ext cx="1762096" cy="1118931"/>
        </a:xfrm>
        <a:prstGeom prst="wav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2CC71-F7A1-49C4-9BCB-49E56CF95699}">
      <dsp:nvSpPr>
        <dsp:cNvPr id="0" name=""/>
        <dsp:cNvSpPr/>
      </dsp:nvSpPr>
      <dsp:spPr>
        <a:xfrm>
          <a:off x="2405379" y="1847563"/>
          <a:ext cx="1762096" cy="1118931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tx1"/>
              </a:solidFill>
            </a:rPr>
            <a:t>Suppurative</a:t>
          </a:r>
          <a:endParaRPr lang="en-US" sz="1600" b="1" kern="1200" baseline="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</a:rPr>
            <a:t>(+ perforation)</a:t>
          </a:r>
          <a:endParaRPr lang="ar-SA" sz="1600" b="1" kern="1200" baseline="0" dirty="0">
            <a:solidFill>
              <a:schemeClr val="tx1"/>
            </a:solidFill>
          </a:endParaRPr>
        </a:p>
      </dsp:txBody>
      <dsp:txXfrm>
        <a:off x="2405379" y="1847563"/>
        <a:ext cx="1762096" cy="1118931"/>
      </dsp:txXfrm>
    </dsp:sp>
    <dsp:sp modelId="{2784FC6C-7341-4502-A8ED-E2F9F7424F6A}">
      <dsp:nvSpPr>
        <dsp:cNvPr id="0" name=""/>
        <dsp:cNvSpPr/>
      </dsp:nvSpPr>
      <dsp:spPr>
        <a:xfrm>
          <a:off x="1314620" y="3267069"/>
          <a:ext cx="1762096" cy="1118931"/>
        </a:xfrm>
        <a:prstGeom prst="flowChartExtra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08071-0ABA-4AF7-9301-25BCAC6ACDA4}">
      <dsp:nvSpPr>
        <dsp:cNvPr id="0" name=""/>
        <dsp:cNvSpPr/>
      </dsp:nvSpPr>
      <dsp:spPr>
        <a:xfrm>
          <a:off x="1510408" y="3453068"/>
          <a:ext cx="1762096" cy="1118931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tx1"/>
              </a:solidFill>
            </a:rPr>
            <a:t>Atico-Antral</a:t>
          </a:r>
          <a:r>
            <a:rPr lang="en-US" sz="1600" b="1" kern="1200" baseline="0" dirty="0" smtClean="0">
              <a:solidFill>
                <a:schemeClr val="tx1"/>
              </a:solidFill>
            </a:rPr>
            <a:t> type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</a:rPr>
            <a:t>with </a:t>
          </a:r>
          <a:r>
            <a:rPr lang="en-US" sz="1600" b="1" kern="1200" baseline="0" dirty="0" err="1" smtClean="0">
              <a:solidFill>
                <a:schemeClr val="tx1"/>
              </a:solidFill>
            </a:rPr>
            <a:t>cholestoma</a:t>
          </a:r>
          <a:r>
            <a:rPr lang="en-US" sz="1600" b="1" kern="1200" baseline="0" dirty="0" smtClean="0">
              <a:solidFill>
                <a:schemeClr val="tx1"/>
              </a:solidFill>
            </a:rPr>
            <a:t>)(</a:t>
          </a:r>
        </a:p>
      </dsp:txBody>
      <dsp:txXfrm>
        <a:off x="1510408" y="3453068"/>
        <a:ext cx="1762096" cy="1118931"/>
      </dsp:txXfrm>
    </dsp:sp>
    <dsp:sp modelId="{6ACD99FB-B8B8-4357-BB10-E1617DF0F91E}">
      <dsp:nvSpPr>
        <dsp:cNvPr id="0" name=""/>
        <dsp:cNvSpPr/>
      </dsp:nvSpPr>
      <dsp:spPr>
        <a:xfrm>
          <a:off x="3273176" y="3264942"/>
          <a:ext cx="1762096" cy="1118931"/>
        </a:xfrm>
        <a:prstGeom prst="flowChartExtra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A6857-9BA3-4F44-999F-BCAD1E3F9046}">
      <dsp:nvSpPr>
        <dsp:cNvPr id="0" name=""/>
        <dsp:cNvSpPr/>
      </dsp:nvSpPr>
      <dsp:spPr>
        <a:xfrm>
          <a:off x="3468965" y="3450941"/>
          <a:ext cx="1762096" cy="1118931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err="1" smtClean="0">
              <a:solidFill>
                <a:schemeClr val="tx1"/>
              </a:solidFill>
            </a:rPr>
            <a:t>Tubo</a:t>
          </a:r>
          <a:r>
            <a:rPr lang="en-US" sz="1200" b="1" kern="1200" baseline="0" dirty="0" smtClean="0">
              <a:solidFill>
                <a:schemeClr val="tx1"/>
              </a:solidFill>
            </a:rPr>
            <a:t>-tympanic  type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tx1"/>
              </a:solidFill>
            </a:rPr>
            <a:t>(without </a:t>
          </a:r>
          <a:r>
            <a:rPr lang="en-US" sz="1200" b="1" kern="1200" baseline="0" dirty="0" err="1" smtClean="0">
              <a:solidFill>
                <a:schemeClr val="tx1"/>
              </a:solidFill>
            </a:rPr>
            <a:t>cholestoma</a:t>
          </a:r>
          <a:r>
            <a:rPr lang="en-US" sz="1200" b="1" kern="1200" baseline="0" dirty="0" smtClean="0">
              <a:solidFill>
                <a:schemeClr val="tx1"/>
              </a:solidFill>
            </a:rPr>
            <a:t>)</a:t>
          </a:r>
          <a:endParaRPr lang="ar-SA" sz="1200" b="1" kern="1200" baseline="0" dirty="0">
            <a:solidFill>
              <a:schemeClr val="tx1"/>
            </a:solidFill>
          </a:endParaRPr>
        </a:p>
      </dsp:txBody>
      <dsp:txXfrm>
        <a:off x="3468965" y="3450941"/>
        <a:ext cx="1762096" cy="1118931"/>
      </dsp:txXfrm>
    </dsp:sp>
    <dsp:sp modelId="{44B0B319-ABA0-44A8-BF87-AB6AF3C5E4F6}">
      <dsp:nvSpPr>
        <dsp:cNvPr id="0" name=""/>
        <dsp:cNvSpPr/>
      </dsp:nvSpPr>
      <dsp:spPr>
        <a:xfrm>
          <a:off x="5426849" y="1633534"/>
          <a:ext cx="1762096" cy="1118931"/>
        </a:xfrm>
        <a:prstGeom prst="flowChartExtra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FC904-861B-4873-9D26-95BAD32E7DC8}">
      <dsp:nvSpPr>
        <dsp:cNvPr id="0" name=""/>
        <dsp:cNvSpPr/>
      </dsp:nvSpPr>
      <dsp:spPr>
        <a:xfrm>
          <a:off x="5622638" y="1819533"/>
          <a:ext cx="1762096" cy="1118931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tx1"/>
              </a:solidFill>
            </a:rPr>
            <a:t>Non suppurative</a:t>
          </a:r>
          <a:endParaRPr lang="ar-SA" sz="1600" b="1" kern="1200" baseline="0" dirty="0">
            <a:solidFill>
              <a:schemeClr val="tx1"/>
            </a:solidFill>
          </a:endParaRPr>
        </a:p>
      </dsp:txBody>
      <dsp:txXfrm>
        <a:off x="5622638" y="1819533"/>
        <a:ext cx="1762096" cy="1118931"/>
      </dsp:txXfrm>
    </dsp:sp>
    <dsp:sp modelId="{F61AB4B1-DB8E-4586-BA2A-DDD237057888}">
      <dsp:nvSpPr>
        <dsp:cNvPr id="0" name=""/>
        <dsp:cNvSpPr/>
      </dsp:nvSpPr>
      <dsp:spPr>
        <a:xfrm>
          <a:off x="5426849" y="3264942"/>
          <a:ext cx="1762096" cy="1118931"/>
        </a:xfrm>
        <a:prstGeom prst="flowChartExtra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D95BE-F8E5-46B5-9F28-2263B13A89F0}">
      <dsp:nvSpPr>
        <dsp:cNvPr id="0" name=""/>
        <dsp:cNvSpPr/>
      </dsp:nvSpPr>
      <dsp:spPr>
        <a:xfrm>
          <a:off x="5622638" y="3450941"/>
          <a:ext cx="1762096" cy="1118931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err="1" smtClean="0">
              <a:solidFill>
                <a:schemeClr val="tx1"/>
              </a:solidFill>
            </a:rPr>
            <a:t>Ottitis</a:t>
          </a:r>
          <a:r>
            <a:rPr lang="en-US" sz="1200" b="1" kern="1200" baseline="0" dirty="0" smtClean="0">
              <a:solidFill>
                <a:schemeClr val="tx1"/>
              </a:solidFill>
            </a:rPr>
            <a:t> media </a:t>
          </a:r>
          <a:r>
            <a:rPr lang="en-US" sz="1200" b="1" kern="1200" baseline="0" dirty="0" err="1" smtClean="0">
              <a:solidFill>
                <a:schemeClr val="tx1"/>
              </a:solidFill>
            </a:rPr>
            <a:t>wth</a:t>
          </a:r>
          <a:r>
            <a:rPr lang="en-US" sz="1200" b="1" kern="1200" baseline="0" dirty="0" smtClean="0">
              <a:solidFill>
                <a:schemeClr val="tx1"/>
              </a:solidFill>
            </a:rPr>
            <a:t> </a:t>
          </a:r>
          <a:r>
            <a:rPr lang="en-US" sz="1200" b="1" kern="1200" baseline="0" dirty="0" err="1" smtClean="0">
              <a:solidFill>
                <a:schemeClr val="tx1"/>
              </a:solidFill>
            </a:rPr>
            <a:t>effsion</a:t>
          </a:r>
          <a:r>
            <a:rPr lang="en-US" sz="1200" b="1" kern="1200" baseline="0" dirty="0" smtClean="0">
              <a:solidFill>
                <a:schemeClr val="tx1"/>
              </a:solidFill>
            </a:rPr>
            <a:t> or </a:t>
          </a:r>
          <a:r>
            <a:rPr lang="en-US" sz="1200" b="1" kern="1200" baseline="0" dirty="0" smtClean="0">
              <a:solidFill>
                <a:schemeClr val="tx1"/>
              </a:solidFill>
            </a:rPr>
            <a:t>serous</a:t>
          </a:r>
          <a:endParaRPr lang="ar-SA" sz="1200" b="1" kern="1200" baseline="0" dirty="0">
            <a:solidFill>
              <a:schemeClr val="tx1"/>
            </a:solidFill>
          </a:endParaRPr>
        </a:p>
      </dsp:txBody>
      <dsp:txXfrm>
        <a:off x="5622638" y="3450941"/>
        <a:ext cx="1762096" cy="1118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2615E0-D11D-4A80-AE34-BEEDF01EE628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68A942-5FAF-42CF-B001-FADF73400ACB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pertroph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Tonsil" TargetMode="External"/><Relationship Id="rId4" Type="http://schemas.openxmlformats.org/officeDocument/2006/relationships/hyperlink" Target="http://en.wikipedia.org/wiki/Adenoi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unusual growth ("</a:t>
            </a:r>
            <a:r>
              <a:rPr lang="en-US" dirty="0" smtClean="0">
                <a:hlinkClick r:id="rId3" action="ppaction://hlinkfile" tooltip="Hypertrophy"/>
              </a:rPr>
              <a:t>hypertrophy</a:t>
            </a:r>
            <a:r>
              <a:rPr lang="en-US" dirty="0" smtClean="0"/>
              <a:t>") of the </a:t>
            </a:r>
            <a:r>
              <a:rPr lang="en-US" dirty="0" smtClean="0">
                <a:hlinkClick r:id="rId4" action="ppaction://hlinkfile" tooltip="Adenoid"/>
              </a:rPr>
              <a:t>adenoid</a:t>
            </a:r>
            <a:r>
              <a:rPr lang="en-US" dirty="0" smtClean="0"/>
              <a:t> </a:t>
            </a:r>
            <a:r>
              <a:rPr lang="en-US" dirty="0" smtClean="0">
                <a:hlinkClick r:id="rId5" action="ppaction://hlinkfile" tooltip="Tonsil"/>
              </a:rPr>
              <a:t>tonsil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19555-A344-4726-9D72-92C404885B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19555-A344-4726-9D72-92C404885B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JO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47E48B-7C9E-4D68-BBE6-F00F01F6AE7F}" type="datetimeFigureOut">
              <a:rPr lang="ar-JO" smtClean="0"/>
              <a:pPr/>
              <a:t>30/03/1433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J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376ACC-38E9-4AFB-A924-BDBC6D8ED39F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Otitis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Chronic </a:t>
            </a:r>
            <a:r>
              <a:rPr lang="en-US" dirty="0" err="1" smtClean="0">
                <a:solidFill>
                  <a:srgbClr val="7030A0"/>
                </a:solidFill>
              </a:rPr>
              <a:t>otitis</a:t>
            </a:r>
            <a:r>
              <a:rPr lang="en-US" dirty="0" smtClean="0">
                <a:solidFill>
                  <a:srgbClr val="7030A0"/>
                </a:solidFill>
              </a:rPr>
              <a:t> media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Inflammation of the middle ear</a:t>
            </a:r>
          </a:p>
          <a:p>
            <a:r>
              <a:rPr lang="en-US" sz="2400" dirty="0" smtClean="0"/>
              <a:t>To be called chronic it needs to last for more than 6 weeks.</a:t>
            </a:r>
          </a:p>
          <a:p>
            <a:r>
              <a:rPr lang="en-US" sz="2400" dirty="0" smtClean="0"/>
              <a:t>Usually preceded by an acute infection either acute </a:t>
            </a:r>
            <a:r>
              <a:rPr lang="en-US" sz="2400" dirty="0" err="1" smtClean="0"/>
              <a:t>ottits</a:t>
            </a:r>
            <a:r>
              <a:rPr lang="en-US" sz="2400" dirty="0" smtClean="0"/>
              <a:t> media or a viral URTI</a:t>
            </a:r>
          </a:p>
          <a:p>
            <a:r>
              <a:rPr lang="en-US" sz="2400" b="1" dirty="0" smtClean="0"/>
              <a:t>The most common age for chronic </a:t>
            </a:r>
            <a:r>
              <a:rPr lang="en-US" sz="2400" b="1" dirty="0" err="1" smtClean="0"/>
              <a:t>ottits</a:t>
            </a:r>
            <a:r>
              <a:rPr lang="en-US" sz="2400" b="1" dirty="0" smtClean="0"/>
              <a:t> media is between the ages of 3-6 years old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&amp; predisposing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Late onset or inappropriate antibiotic treatment of AOM</a:t>
            </a:r>
          </a:p>
          <a:p>
            <a:r>
              <a:rPr lang="en-US" sz="2400" dirty="0" smtClean="0"/>
              <a:t>URTI</a:t>
            </a:r>
          </a:p>
          <a:p>
            <a:r>
              <a:rPr lang="en-US" sz="2400" dirty="0" smtClean="0"/>
              <a:t>Allergic rhinitis</a:t>
            </a:r>
          </a:p>
          <a:p>
            <a:r>
              <a:rPr lang="en-US" sz="2400" dirty="0" smtClean="0"/>
              <a:t>Sinusitis</a:t>
            </a:r>
          </a:p>
          <a:p>
            <a:r>
              <a:rPr lang="en-US" sz="2400" dirty="0" smtClean="0"/>
              <a:t>Adenoid hypertrophy</a:t>
            </a:r>
          </a:p>
          <a:p>
            <a:r>
              <a:rPr lang="en-US" sz="2400" dirty="0" smtClean="0"/>
              <a:t>Lowered Resistance (malnutrition &amp; anemia)</a:t>
            </a:r>
          </a:p>
          <a:p>
            <a:r>
              <a:rPr lang="en-US" sz="2400" dirty="0" smtClean="0"/>
              <a:t>Short period breastfeeding</a:t>
            </a:r>
          </a:p>
          <a:p>
            <a:r>
              <a:rPr lang="en-US" sz="2400" dirty="0" smtClean="0"/>
              <a:t>Long time group child care</a:t>
            </a:r>
          </a:p>
          <a:p>
            <a:r>
              <a:rPr lang="en-US" sz="2400" dirty="0" smtClean="0"/>
              <a:t>Eustachian tube deformity</a:t>
            </a:r>
          </a:p>
          <a:p>
            <a:r>
              <a:rPr lang="en-US" sz="2400" dirty="0" smtClean="0"/>
              <a:t>Nasal septum deviation</a:t>
            </a:r>
          </a:p>
          <a:p>
            <a:r>
              <a:rPr lang="en-US" sz="2400" dirty="0" smtClean="0"/>
              <a:t>Cleft palate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Symptoms</a:t>
            </a:r>
            <a:endParaRPr lang="en-US" dirty="0" smtClean="0"/>
          </a:p>
          <a:p>
            <a:r>
              <a:rPr lang="en-US" dirty="0" smtClean="0"/>
              <a:t>Conductive deafness</a:t>
            </a:r>
          </a:p>
          <a:p>
            <a:r>
              <a:rPr lang="en-US" dirty="0" smtClean="0"/>
              <a:t>Vertigo</a:t>
            </a:r>
          </a:p>
          <a:p>
            <a:r>
              <a:rPr lang="en-US" dirty="0" smtClean="0"/>
              <a:t>Tinnitus</a:t>
            </a:r>
          </a:p>
          <a:p>
            <a:r>
              <a:rPr lang="en-US" dirty="0" smtClean="0"/>
              <a:t>Ear discharge (which maybe foul smelling when there is a </a:t>
            </a:r>
            <a:r>
              <a:rPr lang="en-US" dirty="0" err="1" smtClean="0"/>
              <a:t>cholestoma</a:t>
            </a:r>
            <a:r>
              <a:rPr lang="en-US" dirty="0" smtClean="0"/>
              <a:t> present)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Etiologies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aerugenosa</a:t>
            </a:r>
            <a:endParaRPr lang="en-US" dirty="0" smtClean="0"/>
          </a:p>
          <a:p>
            <a:r>
              <a:rPr lang="en-US" dirty="0" smtClean="0"/>
              <a:t>Proteus</a:t>
            </a:r>
          </a:p>
          <a:p>
            <a:r>
              <a:rPr lang="en-US" dirty="0" err="1" smtClean="0"/>
              <a:t>E.coli</a:t>
            </a:r>
            <a:endParaRPr lang="en-US" dirty="0" smtClean="0"/>
          </a:p>
          <a:p>
            <a:r>
              <a:rPr lang="en-US" dirty="0" smtClean="0"/>
              <a:t>H. 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Serous OME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The most common cause of serous OME is children is an enlarged adenoid</a:t>
            </a:r>
          </a:p>
          <a:p>
            <a:pPr>
              <a:buNone/>
            </a:pPr>
            <a:r>
              <a:rPr lang="en-US" sz="2000" dirty="0" smtClean="0"/>
              <a:t>Stages: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URTI or acute </a:t>
            </a:r>
            <a:r>
              <a:rPr lang="en-US" sz="2000" dirty="0" err="1" smtClean="0"/>
              <a:t>otitis</a:t>
            </a:r>
            <a:r>
              <a:rPr lang="en-US" sz="2000" dirty="0" smtClean="0"/>
              <a:t> media </a:t>
            </a:r>
            <a:r>
              <a:rPr lang="en-US" sz="2000" dirty="0" smtClean="0">
                <a:sym typeface="Wingdings" pitchFamily="2" charset="2"/>
              </a:rPr>
              <a:t>that leads to  </a:t>
            </a:r>
            <a:r>
              <a:rPr lang="en-US" sz="2000" dirty="0" smtClean="0"/>
              <a:t>Fluid collection in middle ear &amp; obstruction of </a:t>
            </a:r>
            <a:r>
              <a:rPr lang="en-US" sz="2000" dirty="0" err="1" smtClean="0"/>
              <a:t>eutachian</a:t>
            </a:r>
            <a:r>
              <a:rPr lang="en-US" sz="2000" dirty="0" smtClean="0"/>
              <a:t> tube </a:t>
            </a:r>
            <a:r>
              <a:rPr lang="en-US" sz="2000" dirty="0" smtClean="0">
                <a:sym typeface="Wingdings" pitchFamily="2" charset="2"/>
              </a:rPr>
              <a:t>this leads to tympanic membrane retraction.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ym typeface="Wingdings" pitchFamily="2" charset="2"/>
              </a:rPr>
              <a:t>Fluid become pus and glue like and that leads to conductive hearing impairment </a:t>
            </a:r>
            <a:r>
              <a:rPr lang="en-US" sz="2000" dirty="0">
                <a:sym typeface="Wingdings" pitchFamily="2" charset="2"/>
              </a:rPr>
              <a:t>&amp;</a:t>
            </a:r>
            <a:r>
              <a:rPr lang="en-US" sz="2000" dirty="0" smtClean="0">
                <a:sym typeface="Wingdings" pitchFamily="2" charset="2"/>
              </a:rPr>
              <a:t> pain which eventually will end with necrosis and tympanic membrane perforation.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ym typeface="Wingdings" pitchFamily="2" charset="2"/>
              </a:rPr>
              <a:t>Could end up with </a:t>
            </a:r>
            <a:r>
              <a:rPr lang="en-US" sz="2000" dirty="0" err="1" smtClean="0">
                <a:sym typeface="Wingdings" pitchFamily="2" charset="2"/>
              </a:rPr>
              <a:t>mastoiditis</a:t>
            </a:r>
            <a:r>
              <a:rPr lang="en-US" sz="2000" dirty="0" smtClean="0">
                <a:sym typeface="Wingdings" pitchFamily="2" charset="2"/>
              </a:rPr>
              <a:t> (if untreated)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Systemic decongestants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Nasal drops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Myringotomy</a:t>
            </a:r>
            <a:r>
              <a:rPr lang="en-US" sz="2000" dirty="0" smtClean="0"/>
              <a:t> (if the above 2 failed), tiny incision done in the ear drum to relief pressure and drain pus.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Tubo</a:t>
            </a:r>
            <a:r>
              <a:rPr lang="en-US" dirty="0" smtClean="0">
                <a:solidFill>
                  <a:srgbClr val="7030A0"/>
                </a:solidFill>
              </a:rPr>
              <a:t>-tympanic</a:t>
            </a:r>
            <a:r>
              <a:rPr lang="en-US" dirty="0" smtClean="0"/>
              <a:t>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  <a:br>
              <a:rPr lang="en-US" dirty="0" smtClean="0"/>
            </a:br>
            <a:r>
              <a:rPr lang="en-US" dirty="0" smtClean="0"/>
              <a:t>(Safe type without </a:t>
            </a:r>
            <a:r>
              <a:rPr lang="en-US" dirty="0" err="1" smtClean="0"/>
              <a:t>cholestoma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Acute </a:t>
            </a:r>
            <a:r>
              <a:rPr lang="en-US" sz="2000" dirty="0" err="1" smtClean="0"/>
              <a:t>otitis</a:t>
            </a:r>
            <a:r>
              <a:rPr lang="en-US" sz="2000" dirty="0" smtClean="0"/>
              <a:t> media </a:t>
            </a:r>
            <a:r>
              <a:rPr lang="en-US" sz="2000" dirty="0" smtClean="0">
                <a:sym typeface="Wingdings" pitchFamily="2" charset="2"/>
              </a:rPr>
              <a:t>which leads to a permanent perforation that causes </a:t>
            </a:r>
            <a:r>
              <a:rPr lang="en-US" sz="2000" dirty="0" err="1" smtClean="0">
                <a:sym typeface="Wingdings" pitchFamily="2" charset="2"/>
              </a:rPr>
              <a:t>muco</a:t>
            </a:r>
            <a:r>
              <a:rPr lang="en-US" sz="2000" dirty="0" smtClean="0">
                <a:sym typeface="Wingdings" pitchFamily="2" charset="2"/>
              </a:rPr>
              <a:t>-purulent discharge.</a:t>
            </a:r>
          </a:p>
          <a:p>
            <a:r>
              <a:rPr lang="en-US" sz="2000" dirty="0" smtClean="0"/>
              <a:t>Infection is limited to the mucosa (ant. Inf.)</a:t>
            </a:r>
          </a:p>
          <a:p>
            <a:r>
              <a:rPr lang="en-US" sz="2000" dirty="0" smtClean="0"/>
              <a:t>With this type there is no risk of bone destruction </a:t>
            </a:r>
          </a:p>
          <a:p>
            <a:r>
              <a:rPr lang="en-US" sz="2000" dirty="0" smtClean="0"/>
              <a:t>The perforation of the membrane is mostly directed </a:t>
            </a:r>
            <a:r>
              <a:rPr lang="en-US" sz="2000" dirty="0" err="1" smtClean="0"/>
              <a:t>centerally</a:t>
            </a:r>
            <a:endParaRPr lang="en-US" sz="2000" dirty="0" smtClean="0"/>
          </a:p>
          <a:p>
            <a:pPr>
              <a:buNone/>
              <a:defRPr/>
            </a:pPr>
            <a:r>
              <a:rPr lang="en-US" sz="2000" b="1" dirty="0" smtClean="0"/>
              <a:t>Management</a:t>
            </a:r>
            <a:endParaRPr lang="en-US" sz="20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/>
              <a:t>Clean the ear by syringing or hydrogen peroxide.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Local antibiotic (when </a:t>
            </a:r>
            <a:r>
              <a:rPr lang="en-US" sz="2000" dirty="0"/>
              <a:t>the ear is totally clean and </a:t>
            </a:r>
            <a:r>
              <a:rPr lang="en-US" sz="2000" dirty="0" smtClean="0"/>
              <a:t>dry</a:t>
            </a:r>
            <a:r>
              <a:rPr lang="en-US" sz="2000" dirty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Surgery (if </a:t>
            </a:r>
            <a:r>
              <a:rPr lang="en-US" sz="2000" dirty="0"/>
              <a:t>medical treatment </a:t>
            </a:r>
            <a:r>
              <a:rPr lang="en-US" sz="2000" dirty="0" smtClean="0"/>
              <a:t>failed)</a:t>
            </a:r>
            <a:endParaRPr lang="en-US" sz="2000" dirty="0"/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US" sz="2000" b="1" dirty="0" err="1"/>
              <a:t>Myringoplasty</a:t>
            </a:r>
            <a:r>
              <a:rPr lang="en-US" sz="2000" dirty="0"/>
              <a:t>: </a:t>
            </a:r>
            <a:r>
              <a:rPr lang="en-US" sz="2000" dirty="0" smtClean="0"/>
              <a:t>repair </a:t>
            </a:r>
            <a:r>
              <a:rPr lang="en-US" sz="2000" dirty="0"/>
              <a:t>of tympanic membrane perforation </a:t>
            </a:r>
            <a:r>
              <a:rPr lang="en-US" sz="2000" dirty="0" smtClean="0"/>
              <a:t>&amp; </a:t>
            </a:r>
            <a:r>
              <a:rPr lang="en-US" sz="2000" dirty="0" err="1" smtClean="0"/>
              <a:t>ossicles</a:t>
            </a:r>
            <a:r>
              <a:rPr lang="en-US" sz="2000" dirty="0" smtClean="0"/>
              <a:t> are </a:t>
            </a:r>
            <a:r>
              <a:rPr lang="en-US" sz="2000" dirty="0"/>
              <a:t>intact </a:t>
            </a:r>
            <a:r>
              <a:rPr lang="en-US" sz="2000" dirty="0" smtClean="0"/>
              <a:t>(most used </a:t>
            </a:r>
            <a:r>
              <a:rPr lang="en-US" sz="2000" dirty="0"/>
              <a:t>graft is </a:t>
            </a:r>
            <a:r>
              <a:rPr lang="en-US" sz="2000" dirty="0" err="1"/>
              <a:t>autologous</a:t>
            </a:r>
            <a:r>
              <a:rPr lang="en-US" sz="2000" dirty="0"/>
              <a:t> </a:t>
            </a:r>
            <a:r>
              <a:rPr lang="en-US" sz="2000" dirty="0" err="1"/>
              <a:t>temporalis</a:t>
            </a:r>
            <a:r>
              <a:rPr lang="en-US" sz="2000" dirty="0"/>
              <a:t> fascia</a:t>
            </a:r>
            <a:r>
              <a:rPr lang="en-US" sz="2000" dirty="0" smtClean="0"/>
              <a:t>)</a:t>
            </a:r>
            <a:endParaRPr lang="en-US" sz="2000" dirty="0"/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US" sz="2000" b="1" dirty="0" err="1"/>
              <a:t>Tympanoplasty</a:t>
            </a:r>
            <a:r>
              <a:rPr lang="en-US" sz="2000" dirty="0"/>
              <a:t>: </a:t>
            </a:r>
            <a:r>
              <a:rPr lang="en-US" sz="2000" dirty="0" smtClean="0"/>
              <a:t>repair </a:t>
            </a:r>
            <a:r>
              <a:rPr lang="en-US" sz="2000" dirty="0"/>
              <a:t>of tympanic membrane </a:t>
            </a:r>
            <a:r>
              <a:rPr lang="en-US" sz="2000" dirty="0" smtClean="0"/>
              <a:t>&amp; </a:t>
            </a:r>
            <a:r>
              <a:rPr lang="en-US" sz="2000" dirty="0" err="1" smtClean="0"/>
              <a:t>ossicles</a:t>
            </a:r>
            <a:r>
              <a:rPr lang="en-US" sz="2000" dirty="0" smtClean="0"/>
              <a:t>.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Perforation</a:t>
            </a:r>
            <a:endParaRPr lang="en-US" dirty="0"/>
          </a:p>
        </p:txBody>
      </p:sp>
      <p:pic>
        <p:nvPicPr>
          <p:cNvPr id="4" name="Content Placeholder 3" descr="Chronic%20O_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42259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Atico-antral</a:t>
            </a:r>
            <a:r>
              <a:rPr lang="en-US" dirty="0" smtClean="0"/>
              <a:t> chronic </a:t>
            </a:r>
            <a:r>
              <a:rPr lang="en-US" dirty="0" err="1" smtClean="0"/>
              <a:t>otitis</a:t>
            </a:r>
            <a:r>
              <a:rPr lang="en-US" dirty="0" smtClean="0"/>
              <a:t> media</a:t>
            </a:r>
            <a:br>
              <a:rPr lang="en-US" dirty="0" smtClean="0"/>
            </a:br>
            <a:r>
              <a:rPr lang="en-US" dirty="0" smtClean="0"/>
              <a:t>(With </a:t>
            </a:r>
            <a:r>
              <a:rPr lang="en-US" dirty="0" err="1" smtClean="0"/>
              <a:t>cholestoma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Life threatening (intra &amp; extra cranial complications)</a:t>
            </a:r>
          </a:p>
          <a:p>
            <a:r>
              <a:rPr lang="en-US" sz="2000" dirty="0" smtClean="0"/>
              <a:t>spreads by bone destruction (mastoid, tympanic ring, </a:t>
            </a:r>
            <a:r>
              <a:rPr lang="en-US" sz="2000" dirty="0" err="1" smtClean="0"/>
              <a:t>ossicles</a:t>
            </a:r>
            <a:r>
              <a:rPr lang="en-US" sz="2000" dirty="0" smtClean="0"/>
              <a:t> )</a:t>
            </a:r>
          </a:p>
          <a:p>
            <a:r>
              <a:rPr lang="en-US" sz="2000" dirty="0" smtClean="0"/>
              <a:t>Perforation is </a:t>
            </a:r>
            <a:r>
              <a:rPr lang="en-US" sz="2000" dirty="0" err="1" smtClean="0"/>
              <a:t>posterio</a:t>
            </a:r>
            <a:r>
              <a:rPr lang="en-US" sz="2000" dirty="0" smtClean="0"/>
              <a:t>-superior</a:t>
            </a:r>
          </a:p>
          <a:p>
            <a:r>
              <a:rPr lang="en-US" sz="2000" dirty="0" smtClean="0"/>
              <a:t>Discharge is usually persistent and often foul smelling.</a:t>
            </a:r>
          </a:p>
          <a:p>
            <a:r>
              <a:rPr lang="en-US" sz="2000" dirty="0" smtClean="0"/>
              <a:t>There is granulation due to </a:t>
            </a:r>
            <a:r>
              <a:rPr lang="en-US" sz="2000" dirty="0" err="1" smtClean="0"/>
              <a:t>osteitis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Aural polyps formed by granulation tissues</a:t>
            </a:r>
          </a:p>
          <a:p>
            <a:r>
              <a:rPr lang="en-US" sz="2000" dirty="0" smtClean="0"/>
              <a:t>Associated with </a:t>
            </a:r>
            <a:r>
              <a:rPr lang="en-US" sz="2000" dirty="0" err="1" smtClean="0"/>
              <a:t>chlesteatoma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Management:</a:t>
            </a:r>
          </a:p>
          <a:p>
            <a:r>
              <a:rPr lang="en-US" sz="2000" dirty="0" smtClean="0"/>
              <a:t>Regular aural toilet in early cases of annular </a:t>
            </a:r>
            <a:r>
              <a:rPr lang="en-US" sz="2000" dirty="0" err="1" smtClean="0"/>
              <a:t>osteitis</a:t>
            </a:r>
            <a:r>
              <a:rPr lang="en-US" sz="2000" dirty="0" smtClean="0"/>
              <a:t> may be adequate to prevent progression.</a:t>
            </a:r>
          </a:p>
          <a:p>
            <a:r>
              <a:rPr lang="en-US" sz="2000" dirty="0" smtClean="0"/>
              <a:t>Surgical removal of </a:t>
            </a:r>
            <a:r>
              <a:rPr lang="en-US" sz="2000" dirty="0" err="1" smtClean="0"/>
              <a:t>cholestetoma</a:t>
            </a:r>
            <a:endParaRPr lang="en-US" sz="2000" dirty="0" smtClean="0"/>
          </a:p>
          <a:p>
            <a:r>
              <a:rPr lang="en-US" sz="2000" dirty="0" smtClean="0"/>
              <a:t>Treatment of complications </a:t>
            </a:r>
            <a:endParaRPr lang="ar-S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drtbalu.co.in/images97/granu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capitalregionearinstitute.com/images/Cholesteatoma-pi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400600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Terminology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+mj-lt"/>
              </a:rPr>
              <a:t>Otitis Media: inflammation of the middle ear cleft or mucosa.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Acute </a:t>
            </a:r>
            <a:r>
              <a:rPr lang="en-US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Less than 6 weeks</a:t>
            </a:r>
            <a:endParaRPr lang="en-US" sz="24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Chronic </a:t>
            </a:r>
            <a:r>
              <a:rPr lang="en-US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More than 6 weeks</a:t>
            </a:r>
            <a:endParaRPr lang="en-US" sz="24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Recurrent</a:t>
            </a:r>
            <a:r>
              <a:rPr lang="en-US" sz="2400" dirty="0" smtClean="0">
                <a:latin typeface="+mj-lt"/>
              </a:rPr>
              <a:t> acute </a:t>
            </a:r>
            <a:r>
              <a:rPr lang="en-US" sz="2400" dirty="0" err="1" smtClean="0">
                <a:latin typeface="+mj-lt"/>
              </a:rPr>
              <a:t>otitis</a:t>
            </a:r>
            <a:r>
              <a:rPr lang="en-US" sz="2400" dirty="0" smtClean="0">
                <a:latin typeface="+mj-lt"/>
              </a:rPr>
              <a:t> media </a:t>
            </a:r>
            <a:r>
              <a:rPr lang="en-US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3 episodes/6 months or  4 or more episodes/1 year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Otitis media with effusion</a:t>
            </a:r>
            <a:r>
              <a:rPr lang="en-US" sz="2400" dirty="0" smtClean="0">
                <a:latin typeface="+mj-lt"/>
              </a:rPr>
              <a:t>: fluid in the middle ear without signs or symptoms of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a\Desktop\Media file 5 Cholesteatoma of the pars flaccid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41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0" y="6096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Cholesteatoma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in the pars </a:t>
            </a:r>
            <a:r>
              <a:rPr lang="en-US" sz="3200" b="1" dirty="0" err="1" smtClean="0">
                <a:latin typeface="Calibri" pitchFamily="34" charset="0"/>
              </a:rPr>
              <a:t>flaccida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la\Desktop\Media file 6 Centralpars tensa tympanic membrane perforation with a healthy middle ear membran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4114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876800" y="762000"/>
            <a:ext cx="411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b="1">
                <a:latin typeface="Calibri" pitchFamily="34" charset="0"/>
              </a:rPr>
              <a:t> Central pars tensa tympanic membrane perforation with a healthy middle ear membrane.</a:t>
            </a:r>
            <a:endParaRPr lang="ar-S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to differentiate between </a:t>
            </a:r>
            <a:r>
              <a:rPr lang="en-CA" dirty="0" err="1" smtClean="0"/>
              <a:t>tubo-typmanic</a:t>
            </a:r>
            <a:r>
              <a:rPr lang="en-CA" dirty="0" smtClean="0"/>
              <a:t> and </a:t>
            </a:r>
            <a:r>
              <a:rPr lang="en-CA" dirty="0" err="1" smtClean="0"/>
              <a:t>attico-antral</a:t>
            </a:r>
            <a:r>
              <a:rPr lang="en-CA" dirty="0" smtClean="0"/>
              <a:t> clinically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</a:t>
            </a:r>
            <a:r>
              <a:rPr lang="en-CA" dirty="0" smtClean="0"/>
              <a:t>The first difference can be observed in discharge</a:t>
            </a:r>
          </a:p>
          <a:p>
            <a:pPr>
              <a:buNone/>
            </a:pPr>
            <a:r>
              <a:rPr lang="en-CA" dirty="0" smtClean="0"/>
              <a:t>The second difference can be observed in the position of the perforation itself </a:t>
            </a:r>
          </a:p>
          <a:p>
            <a:pPr>
              <a:buNone/>
            </a:pPr>
            <a:r>
              <a:rPr lang="en-CA" dirty="0" smtClean="0"/>
              <a:t>The third difference can be observed with the presence of a </a:t>
            </a:r>
            <a:r>
              <a:rPr lang="en-CA" dirty="0" err="1" smtClean="0"/>
              <a:t>cholestatmoa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The fourth difference can be observed with severity of deafness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Cholesteatoma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Epithelial cells collection in the middle ear </a:t>
            </a:r>
            <a:r>
              <a:rPr lang="en-US" sz="2400" dirty="0" smtClean="0"/>
              <a:t>cleft basically </a:t>
            </a:r>
            <a:r>
              <a:rPr lang="en-US" sz="2400" dirty="0" smtClean="0"/>
              <a:t>an </a:t>
            </a:r>
            <a:r>
              <a:rPr lang="en-US" sz="2400" dirty="0" err="1" smtClean="0"/>
              <a:t>epidermoid</a:t>
            </a:r>
            <a:r>
              <a:rPr lang="en-US" sz="2400" dirty="0" smtClean="0"/>
              <a:t> </a:t>
            </a:r>
            <a:r>
              <a:rPr lang="en-US" sz="2400" dirty="0" smtClean="0"/>
              <a:t>cyst.</a:t>
            </a:r>
            <a:endParaRPr lang="en-US" sz="2400" dirty="0" smtClean="0"/>
          </a:p>
          <a:p>
            <a:r>
              <a:rPr lang="en-US" sz="2400" dirty="0" smtClean="0"/>
              <a:t>Produces mass effect on the structures that are present in the cleft</a:t>
            </a:r>
          </a:p>
          <a:p>
            <a:r>
              <a:rPr lang="en-US" sz="2400" dirty="0" smtClean="0"/>
              <a:t>Treatment is by surgical </a:t>
            </a:r>
            <a:r>
              <a:rPr lang="en-US" sz="2400" dirty="0" err="1" smtClean="0"/>
              <a:t>excison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Why does bone erosion happen in chronic </a:t>
            </a:r>
            <a:r>
              <a:rPr lang="en-US" sz="2400" dirty="0" err="1" smtClean="0"/>
              <a:t>otitis</a:t>
            </a:r>
            <a:r>
              <a:rPr lang="en-US" sz="2400" dirty="0" smtClean="0"/>
              <a:t> media?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Pressure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Enzymatic theory (acid </a:t>
            </a:r>
            <a:r>
              <a:rPr lang="en-US" sz="2400" dirty="0" err="1" smtClean="0"/>
              <a:t>phosphatase</a:t>
            </a:r>
            <a:r>
              <a:rPr lang="en-US" sz="2400" dirty="0" smtClean="0"/>
              <a:t>, </a:t>
            </a:r>
            <a:r>
              <a:rPr lang="en-US" sz="2400" dirty="0" err="1" smtClean="0"/>
              <a:t>collagenase</a:t>
            </a:r>
            <a:r>
              <a:rPr lang="en-US" sz="2400" dirty="0" smtClean="0"/>
              <a:t> &amp;other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enzymes</a:t>
            </a:r>
            <a:r>
              <a:rPr lang="en-US" sz="2400" dirty="0" smtClean="0"/>
              <a:t>) which are present in the </a:t>
            </a:r>
            <a:r>
              <a:rPr lang="en-US" sz="2400" dirty="0" err="1" smtClean="0"/>
              <a:t>cholestatoma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Pyogenic</a:t>
            </a:r>
            <a:r>
              <a:rPr lang="en-US" sz="2400" dirty="0" smtClean="0"/>
              <a:t> </a:t>
            </a:r>
            <a:r>
              <a:rPr lang="en-US" sz="2400" dirty="0" err="1" smtClean="0"/>
              <a:t>osteitis</a:t>
            </a:r>
            <a:r>
              <a:rPr lang="en-US" sz="2400" dirty="0" smtClean="0"/>
              <a:t> (</a:t>
            </a:r>
            <a:r>
              <a:rPr lang="en-US" sz="2400" dirty="0" err="1" smtClean="0"/>
              <a:t>Pyogneic</a:t>
            </a:r>
            <a:r>
              <a:rPr lang="en-US" sz="2400" dirty="0" smtClean="0"/>
              <a:t> bacteria may release enzymes)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chicagoear.com/med_info/images_med_info/cholestea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77072"/>
            <a:ext cx="4213525" cy="2780928"/>
          </a:xfrm>
          <a:prstGeom prst="rect">
            <a:avLst/>
          </a:prstGeom>
          <a:noFill/>
        </p:spPr>
      </p:pic>
      <p:pic>
        <p:nvPicPr>
          <p:cNvPr id="48132" name="Picture 4" descr="http://www.earsurgery.org/images/Photo-30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382" y="0"/>
            <a:ext cx="4667618" cy="3068960"/>
          </a:xfrm>
          <a:prstGeom prst="rect">
            <a:avLst/>
          </a:prstGeom>
          <a:noFill/>
        </p:spPr>
      </p:pic>
      <p:pic>
        <p:nvPicPr>
          <p:cNvPr id="48134" name="Picture 6" descr="http://www.earhelp.co.uk/images/9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67439"/>
            <a:ext cx="2915816" cy="3790562"/>
          </a:xfrm>
          <a:prstGeom prst="rect">
            <a:avLst/>
          </a:prstGeom>
          <a:noFill/>
        </p:spPr>
      </p:pic>
      <p:pic>
        <p:nvPicPr>
          <p:cNvPr id="48136" name="Picture 8" descr="http://www.marshfieldclinic.org/proxy/MC-ent_earCholesteatoma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5976" cy="336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smtClean="0">
                <a:latin typeface="+mj-lt"/>
              </a:rPr>
              <a:t>Middle </a:t>
            </a:r>
            <a:r>
              <a:rPr lang="en-US" b="1" dirty="0">
                <a:latin typeface="+mj-lt"/>
              </a:rPr>
              <a:t>ear cleft </a:t>
            </a:r>
            <a:r>
              <a:rPr lang="en-US" dirty="0">
                <a:latin typeface="+mj-lt"/>
              </a:rPr>
              <a:t>contains: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Middle </a:t>
            </a:r>
            <a:r>
              <a:rPr lang="en-US" dirty="0">
                <a:latin typeface="+mj-lt"/>
              </a:rPr>
              <a:t>ear </a:t>
            </a:r>
            <a:r>
              <a:rPr lang="en-US" dirty="0" smtClean="0">
                <a:latin typeface="+mj-lt"/>
              </a:rPr>
              <a:t>cavity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Eustachian tube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Mastoid </a:t>
            </a:r>
            <a:r>
              <a:rPr lang="en-US" dirty="0" err="1" smtClean="0">
                <a:latin typeface="+mj-lt"/>
              </a:rPr>
              <a:t>antrum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Mastoid air cells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</a:rPr>
              <a:t>Aditus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</a:rPr>
              <a:t>Atic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Otitis media with effusion </a:t>
            </a:r>
            <a:r>
              <a:rPr lang="en-US" dirty="0" smtClean="0"/>
              <a:t>(OME)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Accumulation of fluid in the middle ear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Following an episode of Otitis media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It is not necessary to have a prior episode of  acute OM.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Middle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ear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effusion </a:t>
            </a:r>
            <a:r>
              <a:rPr lang="en-US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short-lived &amp; resolves completely no need for treatment.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OME</a:t>
            </a:r>
            <a:r>
              <a:rPr lang="en-US" sz="2400" dirty="0" smtClean="0">
                <a:latin typeface="+mj-lt"/>
              </a:rPr>
              <a:t> /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glue ear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fluid persists with an intact ear drum (no perforation) 3 months or more.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Affects most children at one time or another in up to 1/3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Persist for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3 months or more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Commoner in winter &amp; small children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Cause significant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deafness</a:t>
            </a:r>
            <a:r>
              <a:rPr lang="en-US" sz="2400" dirty="0" smtClean="0">
                <a:latin typeface="+mj-lt"/>
              </a:rPr>
              <a:t> if left untreated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May result in permanent </a:t>
            </a:r>
            <a:r>
              <a:rPr lang="en-US" sz="2400" dirty="0" smtClean="0">
                <a:solidFill>
                  <a:srgbClr val="00B0F0"/>
                </a:solidFill>
                <a:latin typeface="+mj-lt"/>
              </a:rPr>
              <a:t>middle-ear changes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AOM</a:t>
            </a:r>
            <a:r>
              <a:rPr lang="en-US" sz="2800" dirty="0" smtClean="0">
                <a:latin typeface="+mj-lt"/>
              </a:rPr>
              <a:t> (most imp)</a:t>
            </a:r>
            <a:endParaRPr lang="en-US" sz="2800" dirty="0" smtClean="0">
              <a:solidFill>
                <a:srgbClr val="00B050"/>
              </a:solidFill>
              <a:latin typeface="+mj-lt"/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Adenoid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Allergic rhinitis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Cleft palate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Down syndrome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Passive smoker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Early exposure to pathogens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US" sz="2800" dirty="0" smtClean="0">
                <a:latin typeface="+mj-lt"/>
              </a:rPr>
              <a:t>Pt’s with </a:t>
            </a:r>
            <a:r>
              <a:rPr lang="en-US" sz="2800" dirty="0" err="1" smtClean="0">
                <a:solidFill>
                  <a:srgbClr val="00B050"/>
                </a:solidFill>
                <a:latin typeface="+mj-lt"/>
              </a:rPr>
              <a:t>mucociliary</a:t>
            </a: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latin typeface="+mj-lt"/>
              </a:rPr>
              <a:t>Symptoms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Conductive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deafness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Discomfort</a:t>
            </a:r>
            <a:r>
              <a:rPr lang="en-US" sz="2400" dirty="0" smtClean="0">
                <a:latin typeface="+mj-lt"/>
              </a:rPr>
              <a:t> but not pain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Sometimes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tinnitus</a:t>
            </a:r>
            <a:r>
              <a:rPr lang="en-US" sz="2400" dirty="0" smtClean="0">
                <a:latin typeface="+mj-lt"/>
              </a:rPr>
              <a:t>.</a:t>
            </a:r>
          </a:p>
          <a:p>
            <a:pPr algn="l">
              <a:buNone/>
            </a:pPr>
            <a:endParaRPr lang="en-US" sz="2400" b="1" dirty="0" smtClean="0">
              <a:latin typeface="+mj-lt"/>
            </a:endParaRPr>
          </a:p>
          <a:p>
            <a:pPr algn="l">
              <a:buNone/>
            </a:pPr>
            <a:r>
              <a:rPr lang="en-US" sz="2400" b="1" dirty="0" smtClean="0">
                <a:latin typeface="+mj-lt"/>
              </a:rPr>
              <a:t>Signs: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err="1" smtClean="0">
                <a:latin typeface="+mj-lt"/>
              </a:rPr>
              <a:t>Otoscope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Dull yellow fluid </a:t>
            </a:r>
            <a:r>
              <a:rPr lang="en-US" sz="2400" dirty="0" smtClean="0">
                <a:latin typeface="+mj-lt"/>
              </a:rPr>
              <a:t>behind the ear drum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Audiogram: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flat curve</a:t>
            </a:r>
            <a:endParaRPr lang="ar-JO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8434" name="Picture 2" descr="http://www.uthsc.edu/otolaryngology/images/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07042"/>
            <a:ext cx="4067943" cy="305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Improve spontaneously</a:t>
            </a:r>
            <a:endParaRPr lang="en-US" sz="2200" dirty="0" smtClean="0">
              <a:latin typeface="+mj-lt"/>
            </a:endParaRPr>
          </a:p>
          <a:p>
            <a:pPr>
              <a:defRPr/>
            </a:pPr>
            <a:r>
              <a:rPr lang="en-US" sz="2200" dirty="0" smtClean="0">
                <a:latin typeface="+mj-lt"/>
              </a:rPr>
              <a:t>Treat </a:t>
            </a: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predisposing condition </a:t>
            </a:r>
            <a:r>
              <a:rPr lang="en-US" sz="2200" dirty="0" smtClean="0">
                <a:latin typeface="+mj-lt"/>
              </a:rPr>
              <a:t>(allergic rhinitis or cleft palate)</a:t>
            </a:r>
          </a:p>
          <a:p>
            <a:pPr>
              <a:defRPr/>
            </a:pPr>
            <a:r>
              <a:rPr lang="en-US" sz="2200" b="1" dirty="0" err="1" smtClean="0">
                <a:solidFill>
                  <a:srgbClr val="00B050"/>
                </a:solidFill>
                <a:latin typeface="+mj-lt"/>
              </a:rPr>
              <a:t>Myringostomy</a:t>
            </a:r>
            <a:r>
              <a:rPr lang="en-US" sz="22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&amp; </a:t>
            </a:r>
            <a:r>
              <a:rPr lang="en-US" sz="2200" b="1" dirty="0" smtClean="0">
                <a:solidFill>
                  <a:srgbClr val="00B050"/>
                </a:solidFill>
                <a:latin typeface="+mj-lt"/>
              </a:rPr>
              <a:t>grommet tube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Puncture </a:t>
            </a:r>
            <a:r>
              <a:rPr lang="en-US" sz="2200" dirty="0">
                <a:latin typeface="+mj-lt"/>
              </a:rPr>
              <a:t>of the </a:t>
            </a:r>
            <a:r>
              <a:rPr lang="en-US" sz="2200" dirty="0" smtClean="0">
                <a:latin typeface="+mj-lt"/>
              </a:rPr>
              <a:t>drum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Aspiration </a:t>
            </a:r>
            <a:r>
              <a:rPr lang="en-US" sz="2200" dirty="0">
                <a:latin typeface="+mj-lt"/>
              </a:rPr>
              <a:t>of the </a:t>
            </a:r>
            <a:r>
              <a:rPr lang="en-US" sz="2200" dirty="0" smtClean="0">
                <a:latin typeface="+mj-lt"/>
              </a:rPr>
              <a:t>fluid</a:t>
            </a:r>
          </a:p>
          <a:p>
            <a:pPr lvl="1">
              <a:defRPr/>
            </a:pPr>
            <a:r>
              <a:rPr lang="en-US" sz="2200" dirty="0" smtClean="0">
                <a:latin typeface="+mj-lt"/>
              </a:rPr>
              <a:t>Insertion of a small tube </a:t>
            </a:r>
            <a:r>
              <a:rPr lang="en-US" sz="2200" dirty="0">
                <a:latin typeface="+mj-lt"/>
              </a:rPr>
              <a:t>(grommet) in </a:t>
            </a:r>
            <a:r>
              <a:rPr lang="en-US" sz="2200" dirty="0" smtClean="0">
                <a:latin typeface="+mj-lt"/>
              </a:rPr>
              <a:t>the eardrum done under general anesthesia.</a:t>
            </a:r>
          </a:p>
        </p:txBody>
      </p:sp>
      <p:pic>
        <p:nvPicPr>
          <p:cNvPr id="4098" name="Picture 2" descr="F:\ENT\ENT Pictures\myringostomy tube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3150" y="3714750"/>
            <a:ext cx="29908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 in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2400" dirty="0" smtClean="0">
                <a:latin typeface="+mj-lt"/>
              </a:rPr>
              <a:t>My  follow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URTI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Sudden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change in 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pressure </a:t>
            </a:r>
            <a:r>
              <a:rPr lang="en-US" sz="2400" dirty="0" smtClean="0">
                <a:latin typeface="+mj-lt"/>
              </a:rPr>
              <a:t>(deep </a:t>
            </a:r>
            <a:r>
              <a:rPr lang="en-US" sz="2400" dirty="0">
                <a:latin typeface="+mj-lt"/>
              </a:rPr>
              <a:t>sea diving or a rapid descent from an </a:t>
            </a:r>
            <a:r>
              <a:rPr lang="en-US" sz="2400" dirty="0" smtClean="0">
                <a:latin typeface="+mj-lt"/>
              </a:rPr>
              <a:t>aircraft).</a:t>
            </a:r>
          </a:p>
          <a:p>
            <a:pPr algn="l">
              <a:defRPr/>
            </a:pPr>
            <a:r>
              <a:rPr lang="en-US" sz="2400" dirty="0" smtClean="0">
                <a:latin typeface="+mj-lt"/>
              </a:rPr>
              <a:t>Improvement is spontaneous </a:t>
            </a:r>
            <a:r>
              <a:rPr lang="en-US" sz="2400" dirty="0">
                <a:latin typeface="+mj-lt"/>
              </a:rPr>
              <a:t>&amp;</a:t>
            </a:r>
            <a:r>
              <a:rPr lang="en-US" sz="2400" dirty="0" smtClean="0">
                <a:latin typeface="+mj-lt"/>
              </a:rPr>
              <a:t> gradual my take up to 6wks.</a:t>
            </a:r>
          </a:p>
          <a:p>
            <a:pPr algn="l">
              <a:defRPr/>
            </a:pPr>
            <a:r>
              <a:rPr lang="en-US" sz="2400" dirty="0" smtClean="0">
                <a:latin typeface="+mj-lt"/>
              </a:rPr>
              <a:t>Rarely a presentation of nasopharyngeal malignancy.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Chronic </a:t>
            </a:r>
            <a:r>
              <a:rPr lang="en-US" dirty="0" err="1" smtClean="0">
                <a:solidFill>
                  <a:srgbClr val="7030A0"/>
                </a:solidFill>
              </a:rPr>
              <a:t>otitis</a:t>
            </a:r>
            <a:r>
              <a:rPr lang="en-US" dirty="0" smtClean="0">
                <a:solidFill>
                  <a:srgbClr val="7030A0"/>
                </a:solidFill>
              </a:rPr>
              <a:t>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1619</TotalTime>
  <Words>903</Words>
  <Application>Microsoft Office PowerPoint</Application>
  <PresentationFormat>On-screen Show (4:3)</PresentationFormat>
  <Paragraphs>147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Otitis media</vt:lpstr>
      <vt:lpstr>Terminology</vt:lpstr>
      <vt:lpstr>Slide 3</vt:lpstr>
      <vt:lpstr>Otitis media with effusion (OME)</vt:lpstr>
      <vt:lpstr>Etiology</vt:lpstr>
      <vt:lpstr>Slide 6</vt:lpstr>
      <vt:lpstr>Management</vt:lpstr>
      <vt:lpstr>OME in adults</vt:lpstr>
      <vt:lpstr>Chronic otitis media</vt:lpstr>
      <vt:lpstr>Chronic otitis media</vt:lpstr>
      <vt:lpstr>Causes &amp; predisposing factors</vt:lpstr>
      <vt:lpstr>Slide 12</vt:lpstr>
      <vt:lpstr>Classification</vt:lpstr>
      <vt:lpstr>Serous OME</vt:lpstr>
      <vt:lpstr>Tubo-tympanic otitis media (Safe type without cholestoma)</vt:lpstr>
      <vt:lpstr>Perforation</vt:lpstr>
      <vt:lpstr>Atico-antral chronic otitis media (With cholestoma)</vt:lpstr>
      <vt:lpstr>Slide 18</vt:lpstr>
      <vt:lpstr>Slide 19</vt:lpstr>
      <vt:lpstr>Slide 20</vt:lpstr>
      <vt:lpstr>Slide 21</vt:lpstr>
      <vt:lpstr>How to differentiate between tubo-typmanic and attico-antral clinically </vt:lpstr>
      <vt:lpstr>Cholesteatoma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Otitis media</dc:title>
  <dc:creator>Kamal Nizam SubLaban</dc:creator>
  <cp:lastModifiedBy>nassa</cp:lastModifiedBy>
  <cp:revision>77</cp:revision>
  <dcterms:created xsi:type="dcterms:W3CDTF">2010-10-31T15:17:58Z</dcterms:created>
  <dcterms:modified xsi:type="dcterms:W3CDTF">2012-02-22T21:45:41Z</dcterms:modified>
</cp:coreProperties>
</file>